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charts/chart13.xml" ContentType="application/vnd.openxmlformats-officedocument.drawingml.chart+xml"/>
  <Override PartName="/ppt/diagrams/quickStyle17.xml" ContentType="application/vnd.openxmlformats-officedocument.drawingml.diagramStyl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diagrams/layout17.xml" ContentType="application/vnd.openxmlformats-officedocument.drawingml.diagramLayout+xml"/>
  <Override PartName="/ppt/slideMasters/slideMaster8.xml" ContentType="application/vnd.openxmlformats-officedocument.presentationml.slideMaster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diagrams/drawing3.xml" ContentType="application/vnd.ms-office.drawingml.diagramDrawing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charts/chart8.xml" ContentType="application/vnd.openxmlformats-officedocument.drawingml.char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10.xml" ContentType="application/vnd.openxmlformats-officedocument.drawingml.chart+xml"/>
  <Override PartName="/ppt/diagrams/drawing8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diagrams/data15.xml" ContentType="application/vnd.openxmlformats-officedocument.drawingml.diagramData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xls" ContentType="application/vnd.ms-exce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charts/chart16.xml" ContentType="application/vnd.openxmlformats-officedocument.drawingml.char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charts/chart12.xml" ContentType="application/vnd.openxmlformats-officedocument.drawingml.chart+xml"/>
  <Override PartName="/ppt/diagrams/layout4.xml" ContentType="application/vnd.openxmlformats-officedocument.drawingml.diagramLayout+xml"/>
  <Override PartName="/ppt/charts/chart6.xml" ContentType="application/vnd.openxmlformats-officedocument.drawingml.char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charts/chart17.xml" ContentType="application/vnd.openxmlformats-officedocument.drawingml.char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charts/chart20.xml" ContentType="application/vnd.openxmlformats-officedocument.drawingml.char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diagrams/quickStyle7.xml" ContentType="application/vnd.openxmlformats-officedocument.drawingml.diagramStyle+xml"/>
  <Override PartName="/ppt/slideLayouts/slideLayout58.xml" ContentType="application/vnd.openxmlformats-officedocument.presentationml.slideLayout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charts/chart14.xml" ContentType="application/vnd.openxmlformats-officedocument.drawingml.char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Default Extension="vml" ContentType="application/vnd.openxmlformats-officedocument.vmlDrawing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colors17.xml" ContentType="application/vnd.openxmlformats-officedocument.drawingml.diagramColors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3791" r:id="rId2"/>
    <p:sldMasterId id="2147483805" r:id="rId3"/>
    <p:sldMasterId id="2147483817" r:id="rId4"/>
    <p:sldMasterId id="2147483829" r:id="rId5"/>
    <p:sldMasterId id="2147483843" r:id="rId6"/>
    <p:sldMasterId id="2147483855" r:id="rId7"/>
    <p:sldMasterId id="2147483867" r:id="rId8"/>
    <p:sldMasterId id="2147483879" r:id="rId9"/>
    <p:sldMasterId id="2147483891" r:id="rId10"/>
  </p:sldMasterIdLst>
  <p:notesMasterIdLst>
    <p:notesMasterId r:id="rId44"/>
  </p:notesMasterIdLst>
  <p:sldIdLst>
    <p:sldId id="256" r:id="rId11"/>
    <p:sldId id="257" r:id="rId12"/>
    <p:sldId id="282" r:id="rId13"/>
    <p:sldId id="259" r:id="rId14"/>
    <p:sldId id="260" r:id="rId15"/>
    <p:sldId id="263" r:id="rId16"/>
    <p:sldId id="267" r:id="rId17"/>
    <p:sldId id="283" r:id="rId18"/>
    <p:sldId id="284" r:id="rId19"/>
    <p:sldId id="285" r:id="rId20"/>
    <p:sldId id="269" r:id="rId21"/>
    <p:sldId id="286" r:id="rId22"/>
    <p:sldId id="287" r:id="rId23"/>
    <p:sldId id="274" r:id="rId24"/>
    <p:sldId id="288" r:id="rId25"/>
    <p:sldId id="270" r:id="rId26"/>
    <p:sldId id="289" r:id="rId27"/>
    <p:sldId id="290" r:id="rId28"/>
    <p:sldId id="277" r:id="rId29"/>
    <p:sldId id="291" r:id="rId30"/>
    <p:sldId id="292" r:id="rId31"/>
    <p:sldId id="276" r:id="rId32"/>
    <p:sldId id="280" r:id="rId33"/>
    <p:sldId id="294" r:id="rId34"/>
    <p:sldId id="295" r:id="rId35"/>
    <p:sldId id="293" r:id="rId36"/>
    <p:sldId id="301" r:id="rId37"/>
    <p:sldId id="302" r:id="rId38"/>
    <p:sldId id="296" r:id="rId39"/>
    <p:sldId id="297" r:id="rId40"/>
    <p:sldId id="298" r:id="rId41"/>
    <p:sldId id="299" r:id="rId42"/>
    <p:sldId id="300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33A5"/>
    <a:srgbClr val="000066"/>
    <a:srgbClr val="00FF00"/>
    <a:srgbClr val="8BFAFD"/>
    <a:srgbClr val="92CEF6"/>
    <a:srgbClr val="89E0FF"/>
    <a:srgbClr val="336699"/>
    <a:srgbClr val="990033"/>
    <a:srgbClr val="3E0CF4"/>
    <a:srgbClr val="A33A1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10" d="100"/>
          <a:sy n="110" d="100"/>
        </p:scale>
        <p:origin x="-159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10"/>
      <c:perspective val="10"/>
    </c:view3D>
    <c:plotArea>
      <c:layout>
        <c:manualLayout>
          <c:layoutTarget val="inner"/>
          <c:xMode val="edge"/>
          <c:yMode val="edge"/>
          <c:x val="9.6022910063234726E-2"/>
          <c:y val="0.19800655103825821"/>
          <c:w val="0.8533097763315427"/>
          <c:h val="0.6629577705035919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/>
          </c:spPr>
          <c:explosion val="23"/>
          <c:dPt>
            <c:idx val="0"/>
            <c:spPr>
              <a:solidFill>
                <a:srgbClr val="FF6600"/>
              </a:solidFill>
              <a:scene3d>
                <a:camera prst="orthographicFront"/>
                <a:lightRig rig="threePt" dir="t"/>
              </a:scene3d>
              <a:sp3d/>
            </c:spPr>
          </c:dPt>
          <c:dPt>
            <c:idx val="1"/>
            <c:spPr>
              <a:gradFill flip="none" rotWithShape="1">
                <a:gsLst>
                  <a:gs pos="0">
                    <a:srgbClr val="333399">
                      <a:shade val="30000"/>
                      <a:satMod val="115000"/>
                    </a:srgbClr>
                  </a:gs>
                  <a:gs pos="50000">
                    <a:srgbClr val="333399">
                      <a:shade val="67500"/>
                      <a:satMod val="115000"/>
                    </a:srgbClr>
                  </a:gs>
                  <a:gs pos="100000">
                    <a:srgbClr val="333399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3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5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6"/>
            <c:spPr>
              <a:gradFill flip="none" rotWithShape="1">
                <a:gsLst>
                  <a:gs pos="0">
                    <a:srgbClr val="66CCFF">
                      <a:shade val="30000"/>
                      <a:satMod val="115000"/>
                    </a:srgbClr>
                  </a:gs>
                  <a:gs pos="50000">
                    <a:srgbClr val="66CCFF">
                      <a:shade val="67500"/>
                      <a:satMod val="115000"/>
                    </a:srgbClr>
                  </a:gs>
                  <a:gs pos="100000">
                    <a:srgbClr val="66CCFF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7"/>
            <c:spPr>
              <a:gradFill flip="none" rotWithShape="1">
                <a:gsLst>
                  <a:gs pos="0">
                    <a:srgbClr val="800000">
                      <a:shade val="30000"/>
                      <a:satMod val="115000"/>
                    </a:srgbClr>
                  </a:gs>
                  <a:gs pos="50000">
                    <a:srgbClr val="800000">
                      <a:shade val="67500"/>
                      <a:satMod val="115000"/>
                    </a:srgbClr>
                  </a:gs>
                  <a:gs pos="100000">
                    <a:srgbClr val="8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8"/>
            <c:spPr>
              <a:solidFill>
                <a:schemeClr val="tx1"/>
              </a:solidFill>
              <a:scene3d>
                <a:camera prst="orthographicFront"/>
                <a:lightRig rig="threePt" dir="t"/>
              </a:scene3d>
              <a:sp3d/>
            </c:spPr>
          </c:dPt>
          <c:dPt>
            <c:idx val="9"/>
            <c:spPr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0.25808692533661065"/>
                  <c:y val="9.7567473922124219E-3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0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Б</a:t>
                    </a:r>
                    <a:r>
                      <a:rPr lang="ru-RU" dirty="0"/>
                      <a:t>ытовые услуги
</a:t>
                    </a:r>
                    <a:r>
                      <a:rPr lang="ru-RU" dirty="0" smtClean="0"/>
                      <a:t>0,4%</a:t>
                    </a:r>
                    <a:endParaRPr lang="ru-RU" dirty="0"/>
                  </a:p>
                </c:rich>
              </c:tx>
              <c:numFmt formatCode="#,##0.0" sourceLinked="0"/>
              <c:spPr>
                <a:noFill/>
                <a:ln w="25135">
                  <a:noFill/>
                </a:ln>
              </c:spPr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3698530148567348"/>
                  <c:y val="8.6090027567476232E-2"/>
                </c:manualLayout>
              </c:layout>
              <c:tx>
                <c:rich>
                  <a:bodyPr/>
                  <a:lstStyle/>
                  <a:p>
                    <a:pPr>
                      <a:defRPr sz="100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000" b="1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Т</a:t>
                    </a:r>
                    <a:r>
                      <a:rPr lang="ru-RU" sz="890" b="1" dirty="0" smtClean="0"/>
                      <a:t>ранспорт. услуги</a:t>
                    </a:r>
                  </a:p>
                  <a:p>
                    <a:pPr>
                      <a:defRPr sz="100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890" b="1" dirty="0" smtClean="0"/>
                      <a:t> 9,1%</a:t>
                    </a:r>
                    <a:endParaRPr lang="ru-RU" sz="890" b="1" dirty="0"/>
                  </a:p>
                </c:rich>
              </c:tx>
              <c:spPr>
                <a:noFill/>
                <a:ln w="25135">
                  <a:noFill/>
                </a:ln>
              </c:spPr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6609839424110575E-2"/>
                  <c:y val="0.27214626026575217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Ж</a:t>
                    </a:r>
                    <a:r>
                      <a:rPr lang="ru-RU" dirty="0" smtClean="0"/>
                      <a:t>илищные </a:t>
                    </a:r>
                    <a:r>
                      <a:rPr lang="ru-RU" dirty="0"/>
                      <a:t>услуги
</a:t>
                    </a:r>
                    <a:r>
                      <a:rPr lang="ru-RU" dirty="0" smtClean="0"/>
                      <a:t>29,6%</a:t>
                    </a:r>
                    <a:endParaRPr lang="ru-RU" dirty="0"/>
                  </a:p>
                </c:rich>
              </c:tx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138507257715025"/>
                  <c:y val="5.7143217019634297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У</a:t>
                    </a:r>
                    <a:r>
                      <a:rPr lang="ru-RU" dirty="0" smtClean="0"/>
                      <a:t>слуги </a:t>
                    </a:r>
                    <a:r>
                      <a:rPr lang="ru-RU" dirty="0"/>
                      <a:t>гостиниц
</a:t>
                    </a:r>
                    <a:r>
                      <a:rPr lang="ru-RU" dirty="0" smtClean="0"/>
                      <a:t>3,3%</a:t>
                    </a:r>
                    <a:endParaRPr lang="ru-RU" dirty="0"/>
                  </a:p>
                </c:rich>
              </c:tx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5989643896371439"/>
                  <c:y val="0.21832083264750884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К</a:t>
                    </a:r>
                    <a:r>
                      <a:rPr lang="ru-RU" dirty="0" smtClean="0"/>
                      <a:t>оммун. услуги</a:t>
                    </a:r>
                  </a:p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/>
                      <a:t> 45,8%</a:t>
                    </a:r>
                    <a:endParaRPr lang="ru-RU" dirty="0"/>
                  </a:p>
                </c:rich>
              </c:tx>
              <c:numFmt formatCode="General" sourceLinked="0"/>
              <c:spPr>
                <a:noFill/>
                <a:ln w="25135">
                  <a:noFill/>
                </a:ln>
              </c:spPr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0760505659463723"/>
                  <c:y val="9.055117547857687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У</a:t>
                    </a:r>
                    <a:r>
                      <a:rPr lang="ru-RU" dirty="0" smtClean="0"/>
                      <a:t>слуги </a:t>
                    </a:r>
                    <a:r>
                      <a:rPr lang="ru-RU" dirty="0"/>
                      <a:t>учреждений культуры
</a:t>
                    </a:r>
                    <a:r>
                      <a:rPr lang="ru-RU" dirty="0" smtClean="0"/>
                      <a:t>0,7%</a:t>
                    </a:r>
                    <a:endParaRPr lang="ru-RU" dirty="0"/>
                  </a:p>
                </c:rich>
              </c:tx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7.0486838843738076E-2"/>
                  <c:y val="-7.3598735136822344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У</a:t>
                    </a:r>
                    <a:r>
                      <a:rPr lang="ru-RU" dirty="0" smtClean="0"/>
                      <a:t>слуги </a:t>
                    </a:r>
                    <a:r>
                      <a:rPr lang="ru-RU" dirty="0"/>
                      <a:t>учреждений физ.культуры и спорта
</a:t>
                    </a:r>
                    <a:r>
                      <a:rPr lang="ru-RU" dirty="0" smtClean="0"/>
                      <a:t>2,8%</a:t>
                    </a:r>
                    <a:endParaRPr lang="ru-RU" dirty="0"/>
                  </a:p>
                </c:rich>
              </c:tx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9599376382455423E-2"/>
                  <c:y val="-9.2893103387983247E-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У</a:t>
                    </a:r>
                    <a:r>
                      <a:rPr lang="ru-RU" dirty="0" smtClean="0"/>
                      <a:t>слуги системы образования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6,9%</a:t>
                    </a:r>
                    <a:endParaRPr lang="ru-RU" dirty="0"/>
                  </a:p>
                </c:rich>
              </c:tx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4.8324281123187041E-2"/>
                  <c:y val="-0.10947488153115748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lang="ru-RU" dirty="0" smtClean="0"/>
                      <a:t>оциальные услуги</a:t>
                    </a:r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0,5%</a:t>
                    </a:r>
                    <a:endParaRPr lang="ru-RU" dirty="0"/>
                  </a:p>
                </c:rich>
              </c:tx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21995917958346325"/>
                  <c:y val="-0.10229277799588972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П</a:t>
                    </a:r>
                    <a:r>
                      <a:rPr lang="ru-RU" dirty="0" smtClean="0"/>
                      <a:t>р. виды услуг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0,9%</a:t>
                    </a:r>
                    <a:endParaRPr lang="ru-RU" dirty="0"/>
                  </a:p>
                </c:rich>
              </c:tx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.21602994865734643"/>
                  <c:y val="-9.3560207585178357E-2"/>
                </c:manualLayout>
              </c:layout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135">
                <a:noFill/>
              </a:ln>
            </c:spPr>
            <c:txPr>
              <a:bodyPr/>
              <a:lstStyle/>
              <a:p>
                <a:pPr>
                  <a:defRPr sz="1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Бытовые услуги</c:v>
                </c:pt>
                <c:pt idx="1">
                  <c:v>Транспортные услуги</c:v>
                </c:pt>
                <c:pt idx="2">
                  <c:v>Жилищные услуги</c:v>
                </c:pt>
                <c:pt idx="3">
                  <c:v>Услуги гостиниц</c:v>
                </c:pt>
                <c:pt idx="4">
                  <c:v>Коммунальные услуги</c:v>
                </c:pt>
                <c:pt idx="5">
                  <c:v>Услуги учреждений культуры</c:v>
                </c:pt>
                <c:pt idx="6">
                  <c:v>Услуги учреждений физ.культуры и спорта</c:v>
                </c:pt>
                <c:pt idx="7">
                  <c:v>Услуги системы образования</c:v>
                </c:pt>
                <c:pt idx="8">
                  <c:v>Социальные услуги</c:v>
                </c:pt>
                <c:pt idx="9">
                  <c:v>Пр.виды услуг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0.4</c:v>
                </c:pt>
                <c:pt idx="1">
                  <c:v>9.1</c:v>
                </c:pt>
                <c:pt idx="2">
                  <c:v>29.6</c:v>
                </c:pt>
                <c:pt idx="3">
                  <c:v>3.3</c:v>
                </c:pt>
                <c:pt idx="4">
                  <c:v>45.8</c:v>
                </c:pt>
                <c:pt idx="5">
                  <c:v>0.70000000000000062</c:v>
                </c:pt>
                <c:pt idx="6">
                  <c:v>2.8</c:v>
                </c:pt>
                <c:pt idx="7">
                  <c:v>6.9</c:v>
                </c:pt>
                <c:pt idx="8">
                  <c:v>0.5</c:v>
                </c:pt>
                <c:pt idx="9">
                  <c:v>0.9</c:v>
                </c:pt>
              </c:numCache>
            </c:numRef>
          </c:val>
        </c:ser>
      </c:pie3DChart>
      <c:spPr>
        <a:noFill/>
        <a:ln w="25408">
          <a:noFill/>
        </a:ln>
      </c:spPr>
    </c:plotArea>
    <c:plotVisOnly val="1"/>
    <c:dispBlanksAs val="zero"/>
  </c:chart>
  <c:spPr>
    <a:solidFill>
      <a:srgbClr val="FFFFFF"/>
    </a:solidFill>
    <a:ln>
      <a:noFill/>
    </a:ln>
  </c:spPr>
  <c:txPr>
    <a:bodyPr/>
    <a:lstStyle/>
    <a:p>
      <a:pPr>
        <a:defRPr sz="1782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20"/>
      <c:rotY val="0"/>
      <c:depthPercent val="70"/>
      <c:perspective val="20"/>
    </c:view3D>
    <c:floor>
      <c:spPr>
        <a:solidFill>
          <a:srgbClr val="336699"/>
        </a:solidFill>
      </c:spPr>
    </c:floor>
    <c:sideWall>
      <c:spPr>
        <a:noFill/>
        <a:ln>
          <a:noFill/>
        </a:ln>
        <a:scene3d>
          <a:camera prst="orthographicFront"/>
          <a:lightRig rig="threePt" dir="t"/>
        </a:scene3d>
        <a:sp3d prstMaterial="matte"/>
      </c:spPr>
    </c:sideWall>
    <c:backWall>
      <c:spPr>
        <a:noFill/>
        <a:scene3d>
          <a:camera prst="orthographicFront"/>
          <a:lightRig rig="threePt" dir="t"/>
        </a:scene3d>
        <a:sp3d prstMaterial="matte"/>
      </c:spPr>
    </c:backWall>
    <c:plotArea>
      <c:layout>
        <c:manualLayout>
          <c:layoutTarget val="inner"/>
          <c:xMode val="edge"/>
          <c:yMode val="edge"/>
          <c:x val="2.6073891579645021E-2"/>
          <c:y val="0"/>
          <c:w val="0.96610495372062322"/>
          <c:h val="0.93716824309892599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Пикалево</c:v>
                </c:pt>
              </c:strCache>
            </c:strRef>
          </c:tx>
          <c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254000" prst="coolSlant"/>
              <a:bevelB w="165100" prst="coolSlant"/>
            </a:sp3d>
          </c:spPr>
          <c:dLbls>
            <c:dLbl>
              <c:idx val="0"/>
              <c:layout>
                <c:manualLayout>
                  <c:x val="-2.8219569244600467E-3"/>
                  <c:y val="-1.39116231814525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104793476756605E-3"/>
                  <c:y val="-1.40899942850692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5791322019993145E-3"/>
                  <c:y val="-2.7108439047793791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4085252049381463E-3"/>
                  <c:y val="-8.4010805452467592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ln w="3002">
                <a:miter lim="800000"/>
              </a:ln>
              <a:effectLst>
                <a:innerShdw blurRad="63500" dist="50800" dir="16200000">
                  <a:schemeClr val="bg2">
                    <a:alpha val="50000"/>
                  </a:schemeClr>
                </a:innerShdw>
              </a:effectLst>
            </c:spPr>
            <c:txPr>
              <a:bodyPr/>
              <a:lstStyle/>
              <a:p>
                <a:pPr>
                  <a:defRPr sz="1702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21551</c:v>
                </c:pt>
                <c:pt idx="1">
                  <c:v>21415</c:v>
                </c:pt>
                <c:pt idx="2">
                  <c:v>21106</c:v>
                </c:pt>
                <c:pt idx="3">
                  <c:v>20864</c:v>
                </c:pt>
                <c:pt idx="4">
                  <c:v>20726</c:v>
                </c:pt>
                <c:pt idx="5">
                  <c:v>20501</c:v>
                </c:pt>
              </c:numCache>
            </c:numRef>
          </c:val>
        </c:ser>
        <c:gapWidth val="98"/>
        <c:gapDepth val="189"/>
        <c:shape val="cylinder"/>
        <c:axId val="128903808"/>
        <c:axId val="128905600"/>
        <c:axId val="121907840"/>
      </c:bar3DChart>
      <c:catAx>
        <c:axId val="1289038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324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905600"/>
        <c:crosses val="autoZero"/>
        <c:auto val="1"/>
        <c:lblAlgn val="ctr"/>
        <c:lblOffset val="100"/>
      </c:catAx>
      <c:valAx>
        <c:axId val="128905600"/>
        <c:scaling>
          <c:orientation val="minMax"/>
        </c:scaling>
        <c:delete val="1"/>
        <c:axPos val="l"/>
        <c:numFmt formatCode="General" sourceLinked="1"/>
        <c:tickLblPos val="none"/>
        <c:crossAx val="128903808"/>
        <c:crosses val="autoZero"/>
        <c:crossBetween val="between"/>
      </c:valAx>
      <c:serAx>
        <c:axId val="121907840"/>
        <c:scaling>
          <c:orientation val="minMax"/>
        </c:scaling>
        <c:delete val="1"/>
        <c:axPos val="b"/>
        <c:tickLblPos val="none"/>
        <c:crossAx val="128905600"/>
        <c:crosses val="autoZero"/>
      </c:serAx>
      <c:spPr>
        <a:noFill/>
        <a:ln w="24048">
          <a:noFill/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702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8"/>
      <c:rotY val="0"/>
      <c:depthPercent val="70"/>
      <c:perspective val="0"/>
    </c:view3D>
    <c:floor>
      <c:spPr>
        <a:solidFill>
          <a:srgbClr val="336699"/>
        </a:solidFill>
      </c:spPr>
    </c:floor>
    <c:sideWall>
      <c:spPr>
        <a:noFill/>
        <a:ln>
          <a:noFill/>
        </a:ln>
        <a:scene3d>
          <a:camera prst="orthographicFront"/>
          <a:lightRig rig="threePt" dir="t"/>
        </a:scene3d>
        <a:sp3d prstMaterial="matte"/>
      </c:spPr>
    </c:sideWall>
    <c:backWall>
      <c:spPr>
        <a:noFill/>
        <a:scene3d>
          <a:camera prst="orthographicFront"/>
          <a:lightRig rig="threePt" dir="t"/>
        </a:scene3d>
        <a:sp3d prstMaterial="matte"/>
      </c:spPr>
    </c:backWall>
    <c:plotArea>
      <c:layout>
        <c:manualLayout>
          <c:layoutTarget val="inner"/>
          <c:xMode val="edge"/>
          <c:yMode val="edge"/>
          <c:x val="2.6073891579645191E-2"/>
          <c:y val="0"/>
          <c:w val="0.94013888888888963"/>
          <c:h val="0.92313050337923919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Рождаемость</c:v>
                </c:pt>
              </c:strCache>
            </c:strRef>
          </c:tx>
          <c:spPr>
            <a:solidFill>
              <a:srgbClr val="00FF00"/>
            </a:solidFill>
            <a:effectLst>
              <a:innerShdw blurRad="50800" dist="50800" dir="54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dLbl>
              <c:idx val="0"/>
              <c:layout>
                <c:manualLayout>
                  <c:x val="4.1719131502261321E-3"/>
                  <c:y val="0.1258182451831936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4553380897555204E-3"/>
                  <c:y val="0.13390590960289717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5275710472119932E-3"/>
                  <c:y val="0.12991874679042645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9225095291334908E-4"/>
                  <c:y val="0.1091090795450056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0227634202237203E-3"/>
                  <c:y val="0.1468269013874959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4.6544508514971559E-3"/>
                  <c:y val="0.12799678664211867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ln w="1411">
                <a:miter lim="800000"/>
              </a:ln>
              <a:effectLst>
                <a:innerShdw blurRad="63500" dist="50800" dir="16200000">
                  <a:schemeClr val="bg2">
                    <a:alpha val="50000"/>
                  </a:schemeClr>
                </a:innerShdw>
              </a:effectLst>
            </c:spPr>
            <c:txPr>
              <a:bodyPr/>
              <a:lstStyle/>
              <a:p>
                <a:pPr>
                  <a:defRPr sz="14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170</c:v>
                </c:pt>
                <c:pt idx="1">
                  <c:v>208</c:v>
                </c:pt>
                <c:pt idx="2">
                  <c:v>203</c:v>
                </c:pt>
                <c:pt idx="3">
                  <c:v>189</c:v>
                </c:pt>
                <c:pt idx="4">
                  <c:v>204</c:v>
                </c:pt>
                <c:pt idx="5">
                  <c:v>219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Смертность</c:v>
                </c:pt>
              </c:strCache>
            </c:strRef>
          </c:tx>
          <c:spPr>
            <a:solidFill>
              <a:srgbClr val="333399"/>
            </a:solidFill>
            <a:ln w="5650"/>
            <a:effectLst/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dLbl>
              <c:idx val="0"/>
              <c:layout>
                <c:manualLayout>
                  <c:x val="-2.9298497120770748E-3"/>
                  <c:y val="-1.067784352084195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836253614102217E-3"/>
                  <c:y val="-1.121426459181605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1913610417047411E-7"/>
                  <c:y val="-6.7017561606280305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383933466772655E-3"/>
                  <c:y val="-2.8083655105986542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5357058176691193E-3"/>
                  <c:y val="-1.3054266393422961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351111261097604E-3"/>
                  <c:y val="-2.800243512276957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ln w="0" cap="sq" cmpd="sng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446</c:v>
                </c:pt>
                <c:pt idx="1">
                  <c:v>382</c:v>
                </c:pt>
                <c:pt idx="2">
                  <c:v>396</c:v>
                </c:pt>
                <c:pt idx="3">
                  <c:v>406</c:v>
                </c:pt>
                <c:pt idx="4">
                  <c:v>393</c:v>
                </c:pt>
                <c:pt idx="5">
                  <c:v>397</c:v>
                </c:pt>
              </c:numCache>
            </c:numRef>
          </c:val>
        </c:ser>
        <c:gapWidth val="53"/>
        <c:gapDepth val="100"/>
        <c:shape val="cylinder"/>
        <c:axId val="129092608"/>
        <c:axId val="129368832"/>
        <c:axId val="128893824"/>
      </c:bar3DChart>
      <c:catAx>
        <c:axId val="1290926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0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9368832"/>
        <c:crosses val="autoZero"/>
        <c:auto val="1"/>
        <c:lblAlgn val="ctr"/>
        <c:lblOffset val="100"/>
      </c:catAx>
      <c:valAx>
        <c:axId val="129368832"/>
        <c:scaling>
          <c:orientation val="minMax"/>
        </c:scaling>
        <c:delete val="1"/>
        <c:axPos val="l"/>
        <c:numFmt formatCode="General" sourceLinked="1"/>
        <c:tickLblPos val="none"/>
        <c:crossAx val="129092608"/>
        <c:crosses val="autoZero"/>
        <c:crossBetween val="between"/>
      </c:valAx>
      <c:serAx>
        <c:axId val="128893824"/>
        <c:scaling>
          <c:orientation val="minMax"/>
        </c:scaling>
        <c:delete val="1"/>
        <c:axPos val="b"/>
        <c:tickLblPos val="none"/>
        <c:crossAx val="129368832"/>
        <c:crosses val="autoZero"/>
      </c:serAx>
      <c:spPr>
        <a:noFill/>
        <a:ln w="11310">
          <a:noFill/>
        </a:ln>
      </c:spPr>
    </c:plotArea>
    <c:legend>
      <c:legendPos val="r"/>
      <c:layout>
        <c:manualLayout>
          <c:xMode val="edge"/>
          <c:yMode val="edge"/>
          <c:x val="0.38346232414875514"/>
          <c:y val="0.86047692325856895"/>
          <c:w val="0.61366480152623915"/>
          <c:h val="0.12539110190782049"/>
        </c:manualLayout>
      </c:layout>
      <c:txPr>
        <a:bodyPr/>
        <a:lstStyle/>
        <a:p>
          <a:pPr>
            <a:defRPr sz="1000" b="1"/>
          </a:pPr>
          <a:endParaRPr lang="ru-RU"/>
        </a:p>
      </c:txPr>
    </c:legend>
    <c:plotVisOnly val="1"/>
    <c:dispBlanksAs val="zero"/>
  </c:chart>
  <c:spPr>
    <a:ln>
      <a:noFill/>
    </a:ln>
    <a:scene3d>
      <a:camera prst="orthographicFront"/>
      <a:lightRig rig="threePt" dir="t"/>
    </a:scene3d>
    <a:sp3d>
      <a:bevelB w="165100" prst="coolSlant"/>
    </a:sp3d>
  </c:spPr>
  <c:txPr>
    <a:bodyPr/>
    <a:lstStyle/>
    <a:p>
      <a:pPr>
        <a:defRPr sz="799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280"/>
      <c:perspective val="30"/>
    </c:view3D>
    <c:plotArea>
      <c:layout>
        <c:manualLayout>
          <c:layoutTarget val="inner"/>
          <c:xMode val="edge"/>
          <c:yMode val="edge"/>
          <c:x val="3.7783943422608608E-2"/>
          <c:y val="0"/>
          <c:w val="0.96221605657739162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2"/>
          <c:dPt>
            <c:idx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chemeClr val="tx1">
                  <a:lumMod val="65000"/>
                  <a:lumOff val="35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CD33A5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3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 prstMaterial="metal">
                <a:bevelT w="165100" prst="coolSlant"/>
                <a:bevelB w="165100" prst="coolSlant"/>
              </a:sp3d>
            </c:spPr>
          </c:dPt>
          <c:dPt>
            <c:idx val="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6"/>
            <c:spPr>
              <a:solidFill>
                <a:schemeClr val="accent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7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8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3.4918302979106343E-2"/>
                  <c:y val="-0.2758192790746100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 на доходы </a:t>
                    </a:r>
                    <a:r>
                      <a:rPr lang="ru-RU" dirty="0" smtClean="0"/>
                      <a:t>физ.лиц</a:t>
                    </a:r>
                    <a:r>
                      <a:rPr lang="ru-RU" dirty="0"/>
                      <a:t>; </a:t>
                    </a:r>
                    <a:endParaRPr lang="ru-RU" dirty="0" smtClean="0"/>
                  </a:p>
                  <a:p>
                    <a:r>
                      <a:rPr lang="ru-RU" dirty="0" smtClean="0"/>
                      <a:t>28,3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0.18002910700266744"/>
                  <c:y val="-0.1863326604653482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Налог </a:t>
                    </a:r>
                    <a:r>
                      <a:rPr lang="ru-RU" dirty="0"/>
                      <a:t>на имущ-во физ. </a:t>
                    </a:r>
                    <a:r>
                      <a:rPr lang="ru-RU" dirty="0" smtClean="0"/>
                      <a:t>лиц</a:t>
                    </a:r>
                    <a:r>
                      <a:rPr lang="ru-RU" dirty="0"/>
                      <a:t>; </a:t>
                    </a:r>
                    <a:endParaRPr lang="ru-RU" dirty="0" smtClean="0"/>
                  </a:p>
                  <a:p>
                    <a:r>
                      <a:rPr lang="ru-RU" dirty="0" smtClean="0"/>
                      <a:t>1,5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0.33261614107255216"/>
                  <c:y val="-0.2022814806954418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Транспорт. </a:t>
                    </a:r>
                    <a:r>
                      <a:rPr lang="ru-RU" dirty="0"/>
                      <a:t>налог; </a:t>
                    </a:r>
                    <a:endParaRPr lang="ru-RU" dirty="0" smtClean="0"/>
                  </a:p>
                  <a:p>
                    <a:r>
                      <a:rPr lang="ru-RU" dirty="0" smtClean="0"/>
                      <a:t>12,4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1.3160359384253769E-2"/>
                  <c:y val="-1.9705626285744623E-2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/>
                      <a:t>Земельный </a:t>
                    </a:r>
                    <a:r>
                      <a:rPr lang="ru-RU" dirty="0"/>
                      <a:t>налог; </a:t>
                    </a:r>
                    <a:endParaRPr lang="ru-RU" dirty="0" smtClean="0"/>
                  </a:p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/>
                      <a:t>24,9</a:t>
                    </a:r>
                    <a:endParaRPr lang="ru-RU" dirty="0"/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B w="165100" prst="coolSlant"/>
                </a:sp3d>
              </c:spPr>
              <c:showVal val="1"/>
              <c:showCatName val="1"/>
            </c:dLbl>
            <c:dLbl>
              <c:idx val="4"/>
              <c:layout>
                <c:manualLayout>
                  <c:x val="-0.18934656156314716"/>
                  <c:y val="-0.13076212549108521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endParaRPr lang="ru-RU" dirty="0" smtClean="0"/>
                  </a:p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/>
                      <a:t>Аренда </a:t>
                    </a:r>
                    <a:r>
                      <a:rPr lang="ru-RU" dirty="0"/>
                      <a:t>земли; 18</a:t>
                    </a:r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B w="165100" prst="coolSlant"/>
                </a:sp3d>
              </c:spPr>
              <c:showVal val="1"/>
              <c:showCatName val="1"/>
            </c:dLbl>
            <c:dLbl>
              <c:idx val="5"/>
              <c:layout>
                <c:manualLayout>
                  <c:x val="-0.12274386296753703"/>
                  <c:y val="-0.2362898525558936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Пр. поступ. от исп. имущ-ва; </a:t>
                    </a:r>
                    <a:endParaRPr lang="ru-RU" dirty="0" smtClean="0"/>
                  </a:p>
                  <a:p>
                    <a:r>
                      <a:rPr lang="ru-RU" dirty="0" smtClean="0"/>
                      <a:t>9,6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-3.3675057502398836E-4"/>
                  <c:y val="-0.18184156812808447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/>
                      <a:t>Доходы </a:t>
                    </a:r>
                    <a:r>
                      <a:rPr lang="ru-RU" dirty="0"/>
                      <a:t>от продажи активов; </a:t>
                    </a:r>
                    <a:endParaRPr lang="ru-RU" dirty="0" smtClean="0"/>
                  </a:p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/>
                      <a:t>7,9</a:t>
                    </a:r>
                    <a:endParaRPr lang="ru-RU" dirty="0"/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B w="165100" prst="coolSlant"/>
                </a:sp3d>
              </c:spPr>
              <c:showVal val="1"/>
              <c:showCatName val="1"/>
            </c:dLbl>
            <c:dLbl>
              <c:idx val="7"/>
              <c:layout>
                <c:manualLayout>
                  <c:x val="-0.11564822764063409"/>
                  <c:y val="-0.21665947172226088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err="1" smtClean="0">
                        <a:solidFill>
                          <a:schemeClr val="bg1"/>
                        </a:solidFill>
                      </a:rPr>
                      <a:t>Безвозмезд</a:t>
                    </a: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.</a:t>
                    </a:r>
                    <a:r>
                      <a:rPr lang="ru-RU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поступления 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(дотации, субсидии, субвенции); 141,8</a:t>
                    </a:r>
                  </a:p>
                </c:rich>
              </c:tx>
              <c:numFmt formatCode="@" sourceLinked="0"/>
              <c:spPr>
                <a:scene3d>
                  <a:camera prst="orthographicFront"/>
                  <a:lightRig rig="threePt" dir="t"/>
                </a:scene3d>
                <a:sp3d>
                  <a:bevelB w="165100" prst="coolSlant"/>
                </a:sp3d>
              </c:spPr>
              <c:showVal val="1"/>
              <c:showCatName val="1"/>
            </c:dLbl>
            <c:dLbl>
              <c:idx val="8"/>
              <c:layout>
                <c:manualLayout>
                  <c:x val="3.2533043793643315E-2"/>
                  <c:y val="-0.2349527987529835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Прочие доходы</a:t>
                    </a:r>
                    <a:r>
                      <a:rPr lang="ru-RU" dirty="0" smtClean="0"/>
                      <a:t>;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5,2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Лист1!$A$2:$A$10</c:f>
              <c:strCache>
                <c:ptCount val="9"/>
                <c:pt idx="0">
                  <c:v>Налог на доходы физ.лиц</c:v>
                </c:pt>
                <c:pt idx="1">
                  <c:v>Налог на имущ-во физ. Лиц</c:v>
                </c:pt>
                <c:pt idx="2">
                  <c:v>Транспортный налог</c:v>
                </c:pt>
                <c:pt idx="3">
                  <c:v>Земелшьный налог</c:v>
                </c:pt>
                <c:pt idx="4">
                  <c:v>Аренда земли</c:v>
                </c:pt>
                <c:pt idx="5">
                  <c:v>Пр. поступ. от исп. имущ-ва</c:v>
                </c:pt>
                <c:pt idx="6">
                  <c:v>Дододы от продажи активов</c:v>
                </c:pt>
                <c:pt idx="7">
                  <c:v>Безвозмезд. поступления (дотации, субсидии, субвенции)</c:v>
                </c:pt>
                <c:pt idx="8">
                  <c:v>Прочие доходы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28.3</c:v>
                </c:pt>
                <c:pt idx="1">
                  <c:v>1.5</c:v>
                </c:pt>
                <c:pt idx="2">
                  <c:v>12.4</c:v>
                </c:pt>
                <c:pt idx="3">
                  <c:v>24.9</c:v>
                </c:pt>
                <c:pt idx="4">
                  <c:v>18</c:v>
                </c:pt>
                <c:pt idx="5">
                  <c:v>9.6</c:v>
                </c:pt>
                <c:pt idx="6">
                  <c:v>7.9</c:v>
                </c:pt>
                <c:pt idx="7">
                  <c:v>141.80000000000001</c:v>
                </c:pt>
                <c:pt idx="8">
                  <c:v>5.1999999999999851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10"/>
      <c:perspective val="30"/>
    </c:view3D>
    <c:plotArea>
      <c:layout>
        <c:manualLayout>
          <c:layoutTarget val="inner"/>
          <c:xMode val="edge"/>
          <c:yMode val="edge"/>
          <c:x val="4.3466177131217067E-2"/>
          <c:y val="3.7282959822329952E-2"/>
          <c:w val="0.95653382286878341"/>
          <c:h val="0.9627170401776701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chemeClr val="accent6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3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4"/>
            <c:explosion val="32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5"/>
            <c:spPr>
              <a:solidFill>
                <a:srgbClr val="3E0CF4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6"/>
            <c:spPr>
              <a:solidFill>
                <a:srgbClr val="990033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8"/>
            <c:spPr>
              <a:solidFill>
                <a:srgbClr val="CD33A5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0"/>
            <c:spPr>
              <a:solidFill>
                <a:schemeClr val="bg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16781652101621677"/>
                  <c:y val="6.1358755081646434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Общегосуд. </a:t>
                    </a:r>
                    <a:r>
                      <a:rPr lang="ru-RU" dirty="0"/>
                      <a:t>вопросы; </a:t>
                    </a:r>
                    <a:endParaRPr lang="ru-RU" dirty="0" smtClean="0"/>
                  </a:p>
                  <a:p>
                    <a:r>
                      <a:rPr lang="ru-RU" dirty="0" smtClean="0"/>
                      <a:t>43,1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2.0291547345001733E-4"/>
                  <c:y val="-0.16329334507060689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Нац. </a:t>
                    </a:r>
                    <a:r>
                      <a:rPr lang="ru-RU" dirty="0"/>
                      <a:t>оборона; </a:t>
                    </a:r>
                    <a:endParaRPr lang="ru-RU" dirty="0" smtClean="0"/>
                  </a:p>
                  <a:p>
                    <a:r>
                      <a:rPr lang="ru-RU" dirty="0" smtClean="0"/>
                      <a:t>1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-2.2222659751735933E-2"/>
                  <c:y val="-0.25178086527947141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Нац</a:t>
                    </a:r>
                    <a:r>
                      <a:rPr lang="ru-RU" dirty="0" smtClean="0"/>
                      <a:t>. </a:t>
                    </a:r>
                    <a:r>
                      <a:rPr lang="ru-RU" dirty="0" err="1" smtClean="0"/>
                      <a:t>без-сть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и </a:t>
                    </a:r>
                    <a:r>
                      <a:rPr lang="ru-RU" dirty="0" err="1"/>
                      <a:t>правоохр</a:t>
                    </a:r>
                    <a:r>
                      <a:rPr lang="ru-RU" dirty="0" smtClean="0"/>
                      <a:t>.</a:t>
                    </a:r>
                  </a:p>
                  <a:p>
                    <a:r>
                      <a:rPr lang="ru-RU" dirty="0" err="1" smtClean="0"/>
                      <a:t>деят-ть</a:t>
                    </a:r>
                    <a:r>
                      <a:rPr lang="ru-RU" dirty="0" smtClean="0"/>
                      <a:t>;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0,2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-9.2669889473347963E-2"/>
                  <c:y val="-9.7881208503157513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Нац</a:t>
                    </a:r>
                    <a:r>
                      <a:rPr lang="ru-RU" dirty="0" smtClean="0"/>
                      <a:t>.</a:t>
                    </a:r>
                  </a:p>
                  <a:p>
                    <a:r>
                      <a:rPr lang="ru-RU" dirty="0" smtClean="0"/>
                      <a:t>экономика</a:t>
                    </a:r>
                    <a:r>
                      <a:rPr lang="ru-RU" dirty="0"/>
                      <a:t>; </a:t>
                    </a:r>
                    <a:endParaRPr lang="ru-RU" dirty="0" smtClean="0"/>
                  </a:p>
                  <a:p>
                    <a:r>
                      <a:rPr lang="ru-RU" dirty="0" smtClean="0"/>
                      <a:t>62,4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0.17207714323943904"/>
                  <c:y val="-0.16093417273150595"/>
                </c:manualLayout>
              </c:layout>
              <c:tx>
                <c:rich>
                  <a:bodyPr/>
                  <a:lstStyle/>
                  <a:p>
                    <a:endParaRPr lang="ru-RU" dirty="0" smtClean="0"/>
                  </a:p>
                  <a:p>
                    <a:r>
                      <a:rPr lang="ru-RU" dirty="0" smtClean="0"/>
                      <a:t>ЖКХ</a:t>
                    </a:r>
                    <a:r>
                      <a:rPr lang="ru-RU" dirty="0"/>
                      <a:t>; </a:t>
                    </a:r>
                    <a:endParaRPr lang="ru-RU" dirty="0" smtClean="0"/>
                  </a:p>
                  <a:p>
                    <a:r>
                      <a:rPr lang="ru-RU" dirty="0" smtClean="0"/>
                      <a:t>90,5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2.2378161312577825E-2"/>
                  <c:y val="-0.1222330533304731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Молодежная политика; </a:t>
                    </a:r>
                    <a:endParaRPr lang="ru-RU" dirty="0" smtClean="0"/>
                  </a:p>
                  <a:p>
                    <a:r>
                      <a:rPr lang="ru-RU" dirty="0" smtClean="0"/>
                      <a:t>0,1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8.9685625668767227E-2"/>
                  <c:y val="-0.2258074062544145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Культура; </a:t>
                    </a:r>
                    <a:endParaRPr lang="ru-RU" dirty="0" smtClean="0"/>
                  </a:p>
                  <a:p>
                    <a:r>
                      <a:rPr lang="ru-RU" dirty="0" smtClean="0"/>
                      <a:t>32,7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7"/>
              <c:layout>
                <c:manualLayout>
                  <c:x val="8.9694666457188307E-2"/>
                  <c:y val="-5.6287409289014226E-2"/>
                </c:manualLayout>
              </c:layout>
              <c:showVal val="1"/>
              <c:showCatName val="1"/>
            </c:dLbl>
            <c:dLbl>
              <c:idx val="8"/>
              <c:layout>
                <c:manualLayout>
                  <c:x val="-9.9079004838228176E-3"/>
                  <c:y val="-9.0319071150898086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Физ.культура и спорт; </a:t>
                    </a:r>
                    <a:endParaRPr lang="ru-RU" dirty="0" smtClean="0"/>
                  </a:p>
                  <a:p>
                    <a:r>
                      <a:rPr lang="ru-RU" dirty="0" smtClean="0"/>
                      <a:t>26,9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9"/>
              <c:layout>
                <c:manualLayout>
                  <c:x val="-8.1788597436193114E-2"/>
                  <c:y val="-0.1167543239787335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СМИ; </a:t>
                    </a:r>
                    <a:endParaRPr lang="ru-RU" dirty="0" smtClean="0"/>
                  </a:p>
                  <a:p>
                    <a:r>
                      <a:rPr lang="ru-RU" dirty="0" smtClean="0"/>
                      <a:t>0,7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10"/>
              <c:layout>
                <c:manualLayout>
                  <c:x val="4.4083888873039642E-2"/>
                  <c:y val="-5.2117571841981375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Обслуж</a:t>
                    </a:r>
                    <a:r>
                      <a:rPr lang="ru-RU" dirty="0"/>
                      <a:t>. </a:t>
                    </a:r>
                    <a:r>
                      <a:rPr lang="ru-RU" dirty="0" smtClean="0"/>
                      <a:t> </a:t>
                    </a:r>
                    <a:r>
                      <a:rPr lang="ru-RU" dirty="0" err="1" smtClean="0"/>
                      <a:t>гос</a:t>
                    </a:r>
                    <a:r>
                      <a:rPr lang="ru-RU" dirty="0" smtClean="0"/>
                      <a:t>. и </a:t>
                    </a:r>
                    <a:r>
                      <a:rPr lang="ru-RU" dirty="0" err="1"/>
                      <a:t>мун</a:t>
                    </a:r>
                    <a:r>
                      <a:rPr lang="ru-RU" dirty="0"/>
                      <a:t>. долга; </a:t>
                    </a:r>
                    <a:endParaRPr lang="ru-RU" dirty="0" smtClean="0"/>
                  </a:p>
                  <a:p>
                    <a:r>
                      <a:rPr lang="ru-RU" dirty="0" smtClean="0"/>
                      <a:t>0,2</a:t>
                    </a:r>
                    <a:endParaRPr lang="ru-RU" dirty="0"/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Лист1!$A$2:$A$12</c:f>
              <c:strCache>
                <c:ptCount val="11"/>
                <c:pt idx="0">
                  <c:v>Общегосуд. вопросы</c:v>
                </c:pt>
                <c:pt idx="1">
                  <c:v>Нац. оборона</c:v>
                </c:pt>
                <c:pt idx="2">
                  <c:v>Нац.без-сть и правоохр.деят-ть</c:v>
                </c:pt>
                <c:pt idx="3">
                  <c:v>Нац.экономика</c:v>
                </c:pt>
                <c:pt idx="4">
                  <c:v>ЖКХ</c:v>
                </c:pt>
                <c:pt idx="5">
                  <c:v>Молодежная политика</c:v>
                </c:pt>
                <c:pt idx="6">
                  <c:v>Культура</c:v>
                </c:pt>
                <c:pt idx="7">
                  <c:v>Соц.политика</c:v>
                </c:pt>
                <c:pt idx="8">
                  <c:v>Физ.культура и спорт</c:v>
                </c:pt>
                <c:pt idx="9">
                  <c:v>СМИ</c:v>
                </c:pt>
                <c:pt idx="10">
                  <c:v>Обслуж. гос.и мун. долга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43.1</c:v>
                </c:pt>
                <c:pt idx="1">
                  <c:v>1</c:v>
                </c:pt>
                <c:pt idx="2">
                  <c:v>0.2</c:v>
                </c:pt>
                <c:pt idx="3">
                  <c:v>62.4</c:v>
                </c:pt>
                <c:pt idx="4">
                  <c:v>90.5</c:v>
                </c:pt>
                <c:pt idx="5">
                  <c:v>0.1</c:v>
                </c:pt>
                <c:pt idx="6">
                  <c:v>32.700000000000003</c:v>
                </c:pt>
                <c:pt idx="7">
                  <c:v>6.6</c:v>
                </c:pt>
                <c:pt idx="8">
                  <c:v>26.9</c:v>
                </c:pt>
                <c:pt idx="9">
                  <c:v>0.7000000000000004</c:v>
                </c:pt>
                <c:pt idx="10">
                  <c:v>0.2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perspective val="30"/>
    </c:view3D>
    <c:floor>
      <c:spPr>
        <a:solidFill>
          <a:srgbClr val="336699"/>
        </a:solidFill>
        <a:scene3d>
          <a:camera prst="orthographicFront"/>
          <a:lightRig rig="threePt" dir="t"/>
        </a:scene3d>
        <a:sp3d>
          <a:bevelT w="0"/>
          <a:contourClr>
            <a:srgbClr val="000000"/>
          </a:contourClr>
        </a:sp3d>
      </c:spPr>
    </c:floor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241300" prst="coolSlant"/>
              <a:bevelB w="241300" prst="coolSlant"/>
            </a:sp3d>
          </c:spPr>
          <c:dLbls>
            <c:dLbl>
              <c:idx val="0"/>
              <c:layout>
                <c:manualLayout>
                  <c:x val="1.5048267020241689E-2"/>
                  <c:y val="-5.0766281036135419E-3"/>
                </c:manualLayout>
              </c:layout>
              <c:showVal val="1"/>
            </c:dLbl>
            <c:dLbl>
              <c:idx val="1"/>
              <c:layout>
                <c:manualLayout>
                  <c:x val="1.0032178013494465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5.0160890067472326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8.2000000000000011</c:v>
                </c:pt>
                <c:pt idx="1">
                  <c:v>10.9</c:v>
                </c:pt>
                <c:pt idx="2">
                  <c:v>15.8</c:v>
                </c:pt>
              </c:numCache>
            </c:numRef>
          </c:val>
        </c:ser>
        <c:gapWidth val="91"/>
        <c:gapDepth val="49"/>
        <c:shape val="cylinder"/>
        <c:axId val="177328128"/>
        <c:axId val="177329664"/>
        <c:axId val="174196480"/>
      </c:bar3DChart>
      <c:catAx>
        <c:axId val="177328128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7329664"/>
        <c:crosses val="autoZero"/>
        <c:auto val="1"/>
        <c:lblAlgn val="ctr"/>
        <c:lblOffset val="100"/>
      </c:catAx>
      <c:valAx>
        <c:axId val="17732966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77328128"/>
        <c:crosses val="autoZero"/>
        <c:crossBetween val="between"/>
      </c:valAx>
      <c:serAx>
        <c:axId val="174196480"/>
        <c:scaling>
          <c:orientation val="minMax"/>
        </c:scaling>
        <c:delete val="1"/>
        <c:axPos val="b"/>
        <c:tickLblPos val="none"/>
        <c:crossAx val="177329664"/>
        <c:crosses val="autoZero"/>
      </c:serAx>
    </c:plotArea>
    <c:plotVisOnly val="1"/>
  </c:chart>
  <c:spPr>
    <a:noFill/>
    <a:scene3d>
      <a:camera prst="orthographicFront"/>
      <a:lightRig rig="threePt" dir="t"/>
    </a:scene3d>
    <a:sp3d>
      <a:bevelT w="6350"/>
    </a:sp3d>
  </c:spPr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depthPercent val="100"/>
      <c:rAngAx val="1"/>
    </c:view3D>
    <c:floor>
      <c:spPr>
        <a:solidFill>
          <a:srgbClr val="336699">
            <a:alpha val="64000"/>
          </a:srgbClr>
        </a:solidFill>
      </c:spPr>
    </c:floor>
    <c:plotArea>
      <c:layout>
        <c:manualLayout>
          <c:layoutTarget val="inner"/>
          <c:xMode val="edge"/>
          <c:yMode val="edge"/>
          <c:x val="6.4724426116895578E-2"/>
          <c:y val="4.2633401678181934E-3"/>
          <c:w val="0.88018964447368364"/>
          <c:h val="0.82745521486700169"/>
        </c:manualLayout>
      </c:layout>
      <c:bar3D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аренда движимого имущества</c:v>
                </c:pt>
              </c:strCache>
            </c:strRef>
          </c:tx>
          <c:spPr>
            <a:solidFill>
              <a:srgbClr val="00B0F0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 01.01.2014</c:v>
                </c:pt>
                <c:pt idx="1">
                  <c:v>на 01.01.2015</c:v>
                </c:pt>
                <c:pt idx="2">
                  <c:v>на 01.01.2016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</c:v>
                </c:pt>
                <c:pt idx="1">
                  <c:v>9</c:v>
                </c:pt>
                <c:pt idx="2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имущества, переданного по договорам аренды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 01.01.2014</c:v>
                </c:pt>
                <c:pt idx="1">
                  <c:v>на 01.01.2015</c:v>
                </c:pt>
                <c:pt idx="2">
                  <c:v>на 01.01.2016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70</c:v>
                </c:pt>
                <c:pt idx="1">
                  <c:v>70</c:v>
                </c:pt>
                <c:pt idx="2">
                  <c:v>77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аренда жилищного фонда</c:v>
                </c:pt>
              </c:strCache>
            </c:strRef>
          </c:tx>
          <c:spPr>
            <a:solidFill>
              <a:srgbClr val="9966FF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 01.01.2014</c:v>
                </c:pt>
                <c:pt idx="1">
                  <c:v>на 01.01.2015</c:v>
                </c:pt>
                <c:pt idx="2">
                  <c:v>на 01.01.2016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24</c:v>
                </c:pt>
                <c:pt idx="1">
                  <c:v>20</c:v>
                </c:pt>
                <c:pt idx="2">
                  <c:v>19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коммерческий найм жилых помещений</c:v>
                </c:pt>
              </c:strCache>
            </c:strRef>
          </c:tx>
          <c:spPr>
            <a:solidFill>
              <a:srgbClr val="6A2D97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 01.01.2014</c:v>
                </c:pt>
                <c:pt idx="1">
                  <c:v>на 01.01.2015</c:v>
                </c:pt>
                <c:pt idx="2">
                  <c:v>на 01.01.2016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34</c:v>
                </c:pt>
                <c:pt idx="1">
                  <c:v>28</c:v>
                </c:pt>
                <c:pt idx="2">
                  <c:v>29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аренда объектов нежилого фонда</c:v>
                </c:pt>
              </c:strCache>
            </c:strRef>
          </c:tx>
          <c:spPr>
            <a:solidFill>
              <a:srgbClr val="00FFFF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sz="1081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 01.01.2014</c:v>
                </c:pt>
                <c:pt idx="1">
                  <c:v>на 01.01.2015</c:v>
                </c:pt>
                <c:pt idx="2">
                  <c:v>на 01.01.2016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69</c:v>
                </c:pt>
                <c:pt idx="1">
                  <c:v>60</c:v>
                </c:pt>
                <c:pt idx="2">
                  <c:v>56</c:v>
                </c:pt>
              </c:numCache>
            </c:numRef>
          </c:val>
        </c:ser>
        <c:shape val="box"/>
        <c:axId val="177700864"/>
        <c:axId val="177702400"/>
        <c:axId val="0"/>
      </c:bar3DChart>
      <c:catAx>
        <c:axId val="177700864"/>
        <c:scaling>
          <c:orientation val="minMax"/>
        </c:scaling>
        <c:axPos val="l"/>
        <c:numFmt formatCode="General" sourceLinked="1"/>
        <c:tickLblPos val="nextTo"/>
        <c:txPr>
          <a:bodyPr rot="-5400000" vert="horz"/>
          <a:lstStyle/>
          <a:p>
            <a:pPr>
              <a:defRPr sz="113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7702400"/>
        <c:crosses val="autoZero"/>
        <c:auto val="1"/>
        <c:lblAlgn val="ctr"/>
        <c:lblOffset val="100"/>
      </c:catAx>
      <c:valAx>
        <c:axId val="177702400"/>
        <c:scaling>
          <c:orientation val="minMax"/>
        </c:scaling>
        <c:delete val="1"/>
        <c:axPos val="b"/>
        <c:numFmt formatCode="General" sourceLinked="1"/>
        <c:tickLblPos val="none"/>
        <c:crossAx val="177700864"/>
        <c:crosses val="autoZero"/>
        <c:crossBetween val="between"/>
      </c:valAx>
      <c:spPr>
        <a:noFill/>
        <a:ln w="22973">
          <a:noFill/>
        </a:ln>
      </c:spPr>
    </c:plotArea>
    <c:legend>
      <c:legendPos val="b"/>
      <c:layout>
        <c:manualLayout>
          <c:xMode val="edge"/>
          <c:yMode val="edge"/>
          <c:x val="5.3725129656801214E-2"/>
          <c:y val="0.77915199566350291"/>
          <c:w val="0.92417769882265988"/>
          <c:h val="0.20583886885482278"/>
        </c:manualLayout>
      </c:layout>
      <c:txPr>
        <a:bodyPr/>
        <a:lstStyle/>
        <a:p>
          <a:pPr>
            <a:defRPr sz="1200" b="1">
              <a:solidFill>
                <a:srgbClr val="000066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ln>
      <a:noFill/>
    </a:ln>
  </c:sp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floor>
      <c:spPr>
        <a:solidFill>
          <a:srgbClr val="0070C0"/>
        </a:solidFill>
      </c:spPr>
    </c:floor>
    <c:sideWall>
      <c:spPr>
        <a:noFill/>
        <a:ln>
          <a:noFill/>
        </a:ln>
      </c:spPr>
    </c:sideWall>
    <c:backWall>
      <c:spPr>
        <a:noFill/>
        <a:ln>
          <a:noFill/>
        </a:ln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Движимое имущество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 01.01.2014</c:v>
                </c:pt>
                <c:pt idx="1">
                  <c:v>на 01.01.2015</c:v>
                </c:pt>
                <c:pt idx="2">
                  <c:v>на 01.01.2016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35.9</c:v>
                </c:pt>
                <c:pt idx="1">
                  <c:v>38.700000000000003</c:v>
                </c:pt>
                <c:pt idx="2">
                  <c:v>35.9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Недвижимое имущество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dLbl>
              <c:idx val="0"/>
              <c:layout>
                <c:manualLayout>
                  <c:x val="1.6160766113630549E-2"/>
                  <c:y val="-0.29568412188322374"/>
                </c:manualLayout>
              </c:layout>
              <c:showVal val="1"/>
            </c:dLbl>
            <c:dLbl>
              <c:idx val="1"/>
              <c:layout>
                <c:manualLayout>
                  <c:x val="2.1547688151507389E-2"/>
                  <c:y val="-0.29568412188322374"/>
                </c:manualLayout>
              </c:layout>
              <c:showVal val="1"/>
            </c:dLbl>
            <c:dLbl>
              <c:idx val="2"/>
              <c:layout>
                <c:manualLayout>
                  <c:x val="1.3467305094692128E-2"/>
                  <c:y val="-0.28512397467310835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на 01.01.2014</c:v>
                </c:pt>
                <c:pt idx="1">
                  <c:v>на 01.01.2015</c:v>
                </c:pt>
                <c:pt idx="2">
                  <c:v>на 01.01.2016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420.7</c:v>
                </c:pt>
                <c:pt idx="1">
                  <c:v>498.8</c:v>
                </c:pt>
                <c:pt idx="2">
                  <c:v>386.7</c:v>
                </c:pt>
              </c:numCache>
            </c:numRef>
          </c:val>
        </c:ser>
        <c:gapWidth val="75"/>
        <c:gapDepth val="94"/>
        <c:shape val="box"/>
        <c:axId val="177842816"/>
        <c:axId val="177852800"/>
        <c:axId val="0"/>
      </c:bar3DChart>
      <c:catAx>
        <c:axId val="17784281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7852800"/>
        <c:crosses val="autoZero"/>
        <c:auto val="1"/>
        <c:lblAlgn val="ctr"/>
        <c:lblOffset val="100"/>
      </c:catAx>
      <c:valAx>
        <c:axId val="177852800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%" sourceLinked="1"/>
        <c:tickLblPos val="none"/>
        <c:crossAx val="17784281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 b="1">
              <a:solidFill>
                <a:srgbClr val="000066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0"/>
      <c:hPercent val="134"/>
      <c:rotY val="0"/>
      <c:depthPercent val="100"/>
      <c:perspective val="70"/>
    </c:view3D>
    <c:floor>
      <c:spPr>
        <a:solidFill>
          <a:srgbClr val="8BFAFD"/>
        </a:solidFill>
      </c:spPr>
    </c:floor>
    <c:plotArea>
      <c:layout>
        <c:manualLayout>
          <c:layoutTarget val="inner"/>
          <c:xMode val="edge"/>
          <c:yMode val="edge"/>
          <c:x val="0.25663583148840879"/>
          <c:y val="0"/>
          <c:w val="0.74336420129437863"/>
          <c:h val="1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 г.</c:v>
                </c:pt>
              </c:strCache>
            </c:strRef>
          </c:tx>
          <c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sz="2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Градостроительные планы</c:v>
                </c:pt>
                <c:pt idx="1">
                  <c:v>Разрешения на строительство</c:v>
                </c:pt>
                <c:pt idx="2">
                  <c:v>Разрешения на ввод объектов</c:v>
                </c:pt>
                <c:pt idx="3">
                  <c:v>Разрешения на земляные работы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</c:v>
                </c:pt>
                <c:pt idx="1">
                  <c:v>19</c:v>
                </c:pt>
                <c:pt idx="2">
                  <c:v>4</c:v>
                </c:pt>
                <c:pt idx="3">
                  <c:v>121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 г.</c:v>
                </c:pt>
              </c:strCache>
            </c:strRef>
          </c:tx>
          <c:spPr>
            <a:solidFill>
              <a:srgbClr val="333399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spPr>
              <a:scene3d>
                <a:camera prst="orthographicFront"/>
                <a:lightRig rig="threePt" dir="t"/>
              </a:scene3d>
              <a:sp3d>
                <a:bevelB w="165100" prst="coolSlant"/>
              </a:sp3d>
            </c:spPr>
            <c:txPr>
              <a:bodyPr/>
              <a:lstStyle/>
              <a:p>
                <a:pPr>
                  <a:defRPr sz="2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Градостроительные планы</c:v>
                </c:pt>
                <c:pt idx="1">
                  <c:v>Разрешения на строительство</c:v>
                </c:pt>
                <c:pt idx="2">
                  <c:v>Разрешения на ввод объектов</c:v>
                </c:pt>
                <c:pt idx="3">
                  <c:v>Разрешения на земляные работы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28</c:v>
                </c:pt>
                <c:pt idx="1">
                  <c:v>25</c:v>
                </c:pt>
                <c:pt idx="2">
                  <c:v>13</c:v>
                </c:pt>
                <c:pt idx="3">
                  <c:v>119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2015 г.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txPr>
              <a:bodyPr/>
              <a:lstStyle/>
              <a:p>
                <a:pPr>
                  <a:defRPr sz="2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Градостроительные планы</c:v>
                </c:pt>
                <c:pt idx="1">
                  <c:v>Разрешения на строительство</c:v>
                </c:pt>
                <c:pt idx="2">
                  <c:v>Разрешения на ввод объектов</c:v>
                </c:pt>
                <c:pt idx="3">
                  <c:v>Разрешения на земляные работы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21</c:v>
                </c:pt>
                <c:pt idx="1">
                  <c:v>18</c:v>
                </c:pt>
                <c:pt idx="2">
                  <c:v>1</c:v>
                </c:pt>
                <c:pt idx="3">
                  <c:v>107</c:v>
                </c:pt>
              </c:numCache>
            </c:numRef>
          </c:val>
        </c:ser>
        <c:gapWidth val="17"/>
        <c:gapDepth val="24"/>
        <c:shape val="cylinder"/>
        <c:axId val="173880448"/>
        <c:axId val="173881984"/>
        <c:axId val="0"/>
      </c:bar3DChart>
      <c:catAx>
        <c:axId val="173880448"/>
        <c:scaling>
          <c:orientation val="minMax"/>
        </c:scaling>
        <c:axPos val="l"/>
        <c:numFmt formatCode="General" sourceLinked="1"/>
        <c:tickLblPos val="nextTo"/>
        <c:spPr>
          <a:ln>
            <a:solidFill>
              <a:schemeClr val="accent1">
                <a:tint val="40000"/>
                <a:hueOff val="0"/>
                <a:satOff val="0"/>
                <a:lumOff val="0"/>
              </a:schemeClr>
            </a:solidFill>
          </a:ln>
        </c:spPr>
        <c:txPr>
          <a:bodyPr/>
          <a:lstStyle/>
          <a:p>
            <a:pPr>
              <a:defRPr sz="18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3881984"/>
        <c:crosses val="autoZero"/>
        <c:auto val="1"/>
        <c:lblAlgn val="ctr"/>
        <c:lblOffset val="100"/>
      </c:catAx>
      <c:valAx>
        <c:axId val="173881984"/>
        <c:scaling>
          <c:orientation val="minMax"/>
          <c:max val="140"/>
        </c:scaling>
        <c:delete val="1"/>
        <c:axPos val="b"/>
        <c:numFmt formatCode="General" sourceLinked="1"/>
        <c:tickLblPos val="none"/>
        <c:crossAx val="173880448"/>
        <c:crosses val="autoZero"/>
        <c:crossBetween val="between"/>
        <c:majorUnit val="50"/>
      </c:valAx>
      <c:spPr>
        <a:noFill/>
        <a:ln w="25398">
          <a:noFill/>
        </a:ln>
      </c:spPr>
    </c:plotArea>
    <c:legend>
      <c:legendPos val="r"/>
      <c:layout>
        <c:manualLayout>
          <c:xMode val="edge"/>
          <c:yMode val="edge"/>
          <c:x val="0.75512883747677684"/>
          <c:y val="0.64335903735717326"/>
          <c:w val="0.152258360612227"/>
          <c:h val="0.17975193890237412"/>
        </c:manualLayout>
      </c:layout>
      <c:txPr>
        <a:bodyPr/>
        <a:lstStyle/>
        <a:p>
          <a:pPr>
            <a:defRPr sz="2000" b="1">
              <a:solidFill>
                <a:srgbClr val="000066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scene3d>
      <a:camera prst="orthographicFront"/>
      <a:lightRig rig="threePt" dir="t"/>
    </a:scene3d>
    <a:sp3d>
      <a:bevelB w="165100" prst="coolSlant"/>
    </a:sp3d>
  </c:sp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floor>
      <c:spPr>
        <a:solidFill>
          <a:srgbClr val="0070C0"/>
        </a:soli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6421523999620405E-2"/>
          <c:y val="5.3029434168266783E-2"/>
          <c:w val="0.95016195455052765"/>
          <c:h val="0.7347342341620185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33399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chemeClr val="accent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1.9506275001471337E-2"/>
                  <c:y val="-4.683145821694786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649571887422726E-2"/>
                  <c:y val="-4.9596139845904628E-2"/>
                </c:manualLayout>
              </c:layout>
              <c:showVal val="1"/>
            </c:dLbl>
            <c:dLbl>
              <c:idx val="2"/>
              <c:layout>
                <c:manualLayout>
                  <c:x val="2.548076837335066E-2"/>
                  <c:y val="-4.1765170396551254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г.</c:v>
                </c:pt>
                <c:pt idx="1">
                  <c:v>2014 г.</c:v>
                </c:pt>
                <c:pt idx="2">
                  <c:v>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150</c:v>
                </c:pt>
                <c:pt idx="1">
                  <c:v>171</c:v>
                </c:pt>
                <c:pt idx="2">
                  <c:v>184</c:v>
                </c:pt>
              </c:numCache>
            </c:numRef>
          </c:val>
        </c:ser>
        <c:gapWidth val="66"/>
        <c:gapDepth val="59"/>
        <c:shape val="cylinder"/>
        <c:axId val="175039616"/>
        <c:axId val="175041152"/>
        <c:axId val="0"/>
      </c:bar3DChart>
      <c:catAx>
        <c:axId val="17503961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8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5041152"/>
        <c:crosses val="autoZero"/>
        <c:auto val="1"/>
        <c:lblAlgn val="ctr"/>
        <c:lblOffset val="100"/>
      </c:catAx>
      <c:valAx>
        <c:axId val="175041152"/>
        <c:scaling>
          <c:orientation val="minMax"/>
        </c:scaling>
        <c:delete val="1"/>
        <c:axPos val="l"/>
        <c:numFmt formatCode="General" sourceLinked="1"/>
        <c:tickLblPos val="none"/>
        <c:crossAx val="175039616"/>
        <c:crosses val="autoZero"/>
        <c:crossBetween val="between"/>
      </c:valAx>
    </c:plotArea>
    <c:plotVisOnly val="1"/>
    <c:dispBlanksAs val="gap"/>
  </c:chart>
  <c:spPr>
    <a:scene3d>
      <a:camera prst="orthographicFront"/>
      <a:lightRig rig="threePt" dir="t"/>
    </a:scene3d>
    <a:sp3d>
      <a:bevelB w="165100" prst="coolSlant"/>
    </a:sp3d>
  </c:spPr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180"/>
      <c:rAngAx val="1"/>
    </c:view3D>
    <c:floor>
      <c:spPr>
        <a:solidFill>
          <a:schemeClr val="bg2">
            <a:lumMod val="75000"/>
          </a:schemeClr>
        </a:solidFill>
      </c:spPr>
    </c:floor>
    <c:plotArea>
      <c:layout>
        <c:manualLayout>
          <c:layoutTarget val="inner"/>
          <c:xMode val="edge"/>
          <c:yMode val="edge"/>
          <c:x val="3.7352629124854674E-2"/>
          <c:y val="3.002834023984783E-2"/>
          <c:w val="0.96264732848185364"/>
          <c:h val="0.7382087476176363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33399"/>
            </a:solidFill>
          </c:spPr>
          <c:explosion val="25"/>
          <c:dPt>
            <c:idx val="0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rgbClr val="333399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CD33A5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3"/>
            <c:spPr>
              <a:solidFill>
                <a:schemeClr val="accent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4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5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0.13294277196439058"/>
                  <c:y val="-0.136461660387128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chemeClr val="accent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6904071784343593E-2"/>
                  <c:y val="6.51275220580706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chemeClr val="accent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2"/>
              <c:layout>
                <c:manualLayout>
                  <c:x val="-7.681007935338241E-2"/>
                  <c:y val="-0.112591447228651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chemeClr val="accent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3"/>
              <c:layout>
                <c:manualLayout>
                  <c:x val="0.12218035635331259"/>
                  <c:y val="2.68282792562344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4"/>
              <c:layout>
                <c:manualLayout>
                  <c:x val="-8.1049348719632736E-2"/>
                  <c:y val="8.37239156351249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5"/>
              <c:layout>
                <c:manualLayout>
                  <c:x val="-0.34955533405214206"/>
                  <c:y val="1.43546043755742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300</c:v>
                </c:pt>
                <c:pt idx="1">
                  <c:v>250</c:v>
                </c:pt>
                <c:pt idx="2">
                  <c:v>259</c:v>
                </c:pt>
                <c:pt idx="3">
                  <c:v>10</c:v>
                </c:pt>
                <c:pt idx="4">
                  <c:v>10</c:v>
                </c:pt>
                <c:pt idx="5">
                  <c:v>15.6</c:v>
                </c:pt>
              </c:numCache>
            </c:numRef>
          </c:val>
        </c:ser>
      </c:pie3DChart>
    </c:plotArea>
    <c:plotVisOnly val="1"/>
    <c:dispBlanksAs val="zero"/>
  </c:chart>
  <c:spPr>
    <a:scene3d>
      <a:camera prst="orthographicFront"/>
      <a:lightRig rig="threePt" dir="t"/>
    </a:scene3d>
    <a:sp3d>
      <a:bevelB w="165100" prst="coolSlant"/>
    </a:sp3d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10"/>
      <c:rAngAx val="1"/>
    </c:view3D>
    <c:floor>
      <c:spPr>
        <a:solidFill>
          <a:srgbClr val="336699"/>
        </a:solidFill>
        <a:ln>
          <a:solidFill>
            <a:schemeClr val="bg2">
              <a:lumMod val="60000"/>
              <a:lumOff val="40000"/>
            </a:schemeClr>
          </a:solidFill>
        </a:ln>
      </c:spPr>
    </c:floor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 г.</c:v>
                </c:pt>
              </c:strCache>
            </c:strRef>
          </c:tx>
          <c:spPr>
            <a:solidFill>
              <a:schemeClr val="bg1"/>
            </a:solidFill>
            <a:ln w="0">
              <a:noFill/>
            </a:ln>
          </c:spPr>
          <c:dPt>
            <c:idx val="0"/>
            <c:spPr>
              <a:solidFill>
                <a:srgbClr val="00FF00"/>
              </a:solidFill>
              <a:ln w="0"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rgbClr val="00FF00"/>
              </a:solidFill>
              <a:ln w="0"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00FF00"/>
              </a:solidFill>
              <a:ln w="0"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2.343582052243473E-2"/>
                  <c:y val="-0.4348383314199461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6268174811481887E-2"/>
                  <c:y val="-0.43158116627661974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113110861142453E-2"/>
                  <c:y val="-0.43224864883328584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г. 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12836</c:v>
                </c:pt>
                <c:pt idx="1">
                  <c:v>12414</c:v>
                </c:pt>
                <c:pt idx="2">
                  <c:v>12788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 г.</c:v>
                </c:pt>
              </c:strCache>
            </c:strRef>
          </c:tx>
          <c:spPr>
            <a:solidFill>
              <a:schemeClr val="bg1"/>
            </a:solidFill>
          </c:spPr>
          <c:cat>
            <c:strRef>
              <c:f>Лист1!$A$2:$A$4</c:f>
              <c:strCache>
                <c:ptCount val="3"/>
                <c:pt idx="0">
                  <c:v>2013 г. 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2015 г.</c:v>
                </c:pt>
              </c:strCache>
            </c:strRef>
          </c:tx>
          <c:spPr>
            <a:solidFill>
              <a:schemeClr val="bg1"/>
            </a:solidFill>
          </c:spPr>
          <c:cat>
            <c:strRef>
              <c:f>Лист1!$A$2:$A$4</c:f>
              <c:strCache>
                <c:ptCount val="3"/>
                <c:pt idx="0">
                  <c:v>2013 г. 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gapWidth val="88"/>
        <c:gapDepth val="58"/>
        <c:shape val="cylinder"/>
        <c:axId val="106298752"/>
        <c:axId val="113665152"/>
        <c:axId val="0"/>
      </c:bar3DChart>
      <c:catAx>
        <c:axId val="106298752"/>
        <c:scaling>
          <c:orientation val="minMax"/>
        </c:scaling>
        <c:delete val="1"/>
        <c:axPos val="t"/>
        <c:numFmt formatCode="General" sourceLinked="0"/>
        <c:tickLblPos val="none"/>
        <c:crossAx val="113665152"/>
        <c:crosses val="max"/>
        <c:auto val="1"/>
        <c:lblAlgn val="ctr"/>
        <c:lblOffset val="100"/>
      </c:catAx>
      <c:valAx>
        <c:axId val="113665152"/>
        <c:scaling>
          <c:orientation val="minMax"/>
          <c:max val="12900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tickLblPos val="none"/>
        <c:crossAx val="106298752"/>
        <c:crosses val="autoZero"/>
        <c:crossBetween val="between"/>
        <c:majorUnit val="100"/>
        <c:minorUnit val="20"/>
      </c:valAx>
      <c:spPr>
        <a:noFill/>
        <a:ln>
          <a:noFill/>
        </a:ln>
        <a:scene3d>
          <a:camera prst="orthographicFront"/>
          <a:lightRig rig="threePt" dir="t"/>
        </a:scene3d>
        <a:sp3d>
          <a:bevelT w="6350"/>
        </a:sp3d>
      </c:spPr>
    </c:plotArea>
    <c:legend>
      <c:legendPos val="b"/>
      <c:layout>
        <c:manualLayout>
          <c:xMode val="edge"/>
          <c:yMode val="edge"/>
          <c:x val="0"/>
          <c:y val="0.89606310239237252"/>
          <c:w val="0.97165703040692963"/>
          <c:h val="8.4393089083603143E-2"/>
        </c:manualLayout>
      </c:layout>
      <c:spPr>
        <a:solidFill>
          <a:schemeClr val="bg1"/>
        </a:solidFill>
      </c:spPr>
      <c:txPr>
        <a:bodyPr/>
        <a:lstStyle/>
        <a:p>
          <a:pPr>
            <a:defRPr sz="2000" b="1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floor>
      <c:spPr>
        <a:solidFill>
          <a:srgbClr val="0070C0"/>
        </a:soli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6421523999620405E-2"/>
          <c:y val="5.3029434168266783E-2"/>
          <c:w val="0.95016195455052765"/>
          <c:h val="0.73473423416201877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33399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chemeClr val="accent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1.9506275001471344E-2"/>
                  <c:y val="-4.683145821694786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649571887422743E-2"/>
                  <c:y val="-4.9596139845904677E-2"/>
                </c:manualLayout>
              </c:layout>
              <c:showVal val="1"/>
            </c:dLbl>
            <c:dLbl>
              <c:idx val="2"/>
              <c:layout>
                <c:manualLayout>
                  <c:x val="2.5480768373350671E-2"/>
                  <c:y val="-4.1765170396551254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г.</c:v>
                </c:pt>
                <c:pt idx="1">
                  <c:v>2014 г.</c:v>
                </c:pt>
                <c:pt idx="2">
                  <c:v>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150</c:v>
                </c:pt>
                <c:pt idx="1">
                  <c:v>171</c:v>
                </c:pt>
                <c:pt idx="2">
                  <c:v>184</c:v>
                </c:pt>
              </c:numCache>
            </c:numRef>
          </c:val>
        </c:ser>
        <c:gapWidth val="66"/>
        <c:gapDepth val="59"/>
        <c:shape val="cylinder"/>
        <c:axId val="69274240"/>
        <c:axId val="74638464"/>
        <c:axId val="0"/>
      </c:bar3DChart>
      <c:catAx>
        <c:axId val="6927424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8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4638464"/>
        <c:crosses val="autoZero"/>
        <c:auto val="1"/>
        <c:lblAlgn val="ctr"/>
        <c:lblOffset val="100"/>
      </c:catAx>
      <c:valAx>
        <c:axId val="74638464"/>
        <c:scaling>
          <c:orientation val="minMax"/>
        </c:scaling>
        <c:delete val="1"/>
        <c:axPos val="l"/>
        <c:numFmt formatCode="General" sourceLinked="1"/>
        <c:tickLblPos val="none"/>
        <c:crossAx val="69274240"/>
        <c:crosses val="autoZero"/>
        <c:crossBetween val="between"/>
      </c:valAx>
    </c:plotArea>
    <c:plotVisOnly val="1"/>
    <c:dispBlanksAs val="gap"/>
  </c:chart>
  <c:spPr>
    <a:scene3d>
      <a:camera prst="orthographicFront"/>
      <a:lightRig rig="threePt" dir="t"/>
    </a:scene3d>
    <a:sp3d>
      <a:bevelB w="165100" prst="coolSlant"/>
    </a:sp3d>
  </c:spPr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180"/>
      <c:rAngAx val="1"/>
    </c:view3D>
    <c:floor>
      <c:spPr>
        <a:solidFill>
          <a:schemeClr val="bg2">
            <a:lumMod val="75000"/>
          </a:schemeClr>
        </a:solidFill>
      </c:spPr>
    </c:floor>
    <c:plotArea>
      <c:layout>
        <c:manualLayout>
          <c:layoutTarget val="inner"/>
          <c:xMode val="edge"/>
          <c:yMode val="edge"/>
          <c:x val="3.7352629124854674E-2"/>
          <c:y val="3.002834023984783E-2"/>
          <c:w val="0.96264732848185364"/>
          <c:h val="0.7382087476176363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333399"/>
            </a:solidFill>
          </c:spPr>
          <c:explosion val="25"/>
          <c:dPt>
            <c:idx val="0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rgbClr val="333399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CD33A5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3"/>
            <c:spPr>
              <a:solidFill>
                <a:schemeClr val="accent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4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5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0.13294277196439064"/>
                  <c:y val="-0.136461660387128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chemeClr val="accent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69040717843436E-2"/>
                  <c:y val="6.51275220580706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chemeClr val="accent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2"/>
              <c:layout>
                <c:manualLayout>
                  <c:x val="-7.681007935338241E-2"/>
                  <c:y val="-0.112591447228651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chemeClr val="accent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3"/>
              <c:layout>
                <c:manualLayout>
                  <c:x val="0.12218035635331259"/>
                  <c:y val="2.68282792562344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4"/>
              <c:layout>
                <c:manualLayout>
                  <c:x val="-8.1049348719632777E-2"/>
                  <c:y val="8.37239156351249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dLbl>
              <c:idx val="5"/>
              <c:layout>
                <c:manualLayout>
                  <c:x val="-0.34955533405214206"/>
                  <c:y val="1.43546043755742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000" b="1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showCatNam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300</c:v>
                </c:pt>
                <c:pt idx="1">
                  <c:v>250</c:v>
                </c:pt>
                <c:pt idx="2">
                  <c:v>259</c:v>
                </c:pt>
                <c:pt idx="3">
                  <c:v>10</c:v>
                </c:pt>
                <c:pt idx="4">
                  <c:v>10</c:v>
                </c:pt>
                <c:pt idx="5">
                  <c:v>15.6</c:v>
                </c:pt>
              </c:numCache>
            </c:numRef>
          </c:val>
        </c:ser>
      </c:pie3DChart>
    </c:plotArea>
    <c:plotVisOnly val="1"/>
    <c:dispBlanksAs val="zero"/>
  </c:chart>
  <c:spPr>
    <a:scene3d>
      <a:camera prst="orthographicFront"/>
      <a:lightRig rig="threePt" dir="t"/>
    </a:scene3d>
    <a:sp3d>
      <a:bevelB w="165100" prst="coolSlant"/>
    </a:sp3d>
  </c:spPr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10"/>
      <c:depthPercent val="100"/>
      <c:perspective val="30"/>
    </c:view3D>
    <c:floor>
      <c:spPr>
        <a:solidFill>
          <a:srgbClr val="336699"/>
        </a:solidFill>
        <a:ln>
          <a:solidFill>
            <a:srgbClr val="3333CC"/>
          </a:solidFill>
        </a:ln>
      </c:spPr>
    </c:floor>
    <c:sideWall>
      <c:spPr>
        <a:noFill/>
        <a:ln>
          <a:noFill/>
        </a:ln>
        <a:scene3d>
          <a:camera prst="orthographicFront"/>
          <a:lightRig rig="threePt" dir="t"/>
        </a:scene3d>
        <a:sp3d prstMaterial="matte"/>
      </c:spPr>
    </c:sideWall>
    <c:backWall>
      <c:spPr>
        <a:noFill/>
        <a:scene3d>
          <a:camera prst="orthographicFront"/>
          <a:lightRig rig="threePt" dir="t"/>
        </a:scene3d>
        <a:sp3d prstMaterial="matte"/>
      </c:spPr>
    </c:backWall>
    <c:plotArea>
      <c:layout>
        <c:manualLayout>
          <c:layoutTarget val="inner"/>
          <c:xMode val="edge"/>
          <c:yMode val="edge"/>
          <c:x val="6.0165151275861284E-3"/>
          <c:y val="6.7021244985886281E-3"/>
          <c:w val="0.97843918507321259"/>
          <c:h val="0.91268776308621757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Пикалево</c:v>
                </c:pt>
              </c:strCache>
            </c:strRef>
          </c:tx>
          <c:spPr>
            <a:solidFill>
              <a:srgbClr val="00FF00"/>
            </a:solidFill>
          </c:spPr>
          <c:dPt>
            <c:idx val="0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rgbClr val="00FF00"/>
              </a:solidFill>
              <a:ln w="9517"/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1.1517722175845494E-2"/>
                  <c:y val="-2.089601667438627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3289037294407485E-3"/>
                  <c:y val="-1.376632700324224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7306590257879923E-3"/>
                  <c:y val="-2.352941176470587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 w="25378">
                <a:noFill/>
              </a:ln>
            </c:spPr>
            <c:txPr>
              <a:bodyPr/>
              <a:lstStyle/>
              <a:p>
                <a:pPr>
                  <a:defRPr sz="24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г.</c:v>
                </c:pt>
                <c:pt idx="1">
                  <c:v>2014 г.</c:v>
                </c:pt>
                <c:pt idx="2">
                  <c:v>9 мес.2015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669</c:v>
                </c:pt>
                <c:pt idx="1">
                  <c:v>441</c:v>
                </c:pt>
                <c:pt idx="2">
                  <c:v>445</c:v>
                </c:pt>
              </c:numCache>
            </c:numRef>
          </c:val>
        </c:ser>
        <c:gapWidth val="87"/>
        <c:gapDepth val="86"/>
        <c:shape val="cylinder"/>
        <c:axId val="116308608"/>
        <c:axId val="116310400"/>
        <c:axId val="116270400"/>
      </c:bar3DChart>
      <c:catAx>
        <c:axId val="1163086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398" b="1">
                <a:solidFill>
                  <a:srgbClr val="000066"/>
                </a:solidFill>
              </a:defRPr>
            </a:pPr>
            <a:endParaRPr lang="ru-RU"/>
          </a:p>
        </c:txPr>
        <c:crossAx val="116310400"/>
        <c:crosses val="autoZero"/>
        <c:auto val="1"/>
        <c:lblAlgn val="ctr"/>
        <c:lblOffset val="100"/>
      </c:catAx>
      <c:valAx>
        <c:axId val="116310400"/>
        <c:scaling>
          <c:orientation val="minMax"/>
        </c:scaling>
        <c:delete val="1"/>
        <c:axPos val="l"/>
        <c:numFmt formatCode="General" sourceLinked="1"/>
        <c:tickLblPos val="none"/>
        <c:crossAx val="116308608"/>
        <c:crosses val="autoZero"/>
        <c:crossBetween val="between"/>
      </c:valAx>
      <c:serAx>
        <c:axId val="116270400"/>
        <c:scaling>
          <c:orientation val="minMax"/>
        </c:scaling>
        <c:delete val="1"/>
        <c:axPos val="b"/>
        <c:tickLblPos val="none"/>
        <c:crossAx val="116310400"/>
        <c:crosses val="autoZero"/>
      </c:serAx>
      <c:spPr>
        <a:noFill/>
        <a:ln w="25389">
          <a:noFill/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798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10"/>
      <c:depthPercent val="100"/>
      <c:perspective val="30"/>
    </c:view3D>
    <c:floor>
      <c:spPr>
        <a:solidFill>
          <a:srgbClr val="336699"/>
        </a:solidFill>
      </c:spPr>
    </c:floor>
    <c:plotArea>
      <c:layout>
        <c:manualLayout>
          <c:layoutTarget val="inner"/>
          <c:xMode val="edge"/>
          <c:yMode val="edge"/>
          <c:x val="6.7702655801653603E-4"/>
          <c:y val="1.3460113303250885E-2"/>
          <c:w val="0.96909141569431034"/>
          <c:h val="0.89727219953229287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Пикалево</c:v>
                </c:pt>
              </c:strCache>
            </c:strRef>
          </c:tx>
          <c:spPr>
            <a:solidFill>
              <a:srgbClr val="00FF00"/>
            </a:solidFill>
          </c:spPr>
          <c:dPt>
            <c:idx val="0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rgbClr val="00FF00"/>
              </a:solidFill>
              <a:ln w="9521"/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1.984734659380042E-2"/>
                  <c:y val="-1.441586156870578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070797991034296E-2"/>
                  <c:y val="-2.1411015211883603E-2"/>
                </c:manualLayout>
              </c:layout>
              <c:tx>
                <c:rich>
                  <a:bodyPr/>
                  <a:lstStyle/>
                  <a:p>
                    <a:pPr>
                      <a:defRPr sz="24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4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7</a:t>
                    </a:r>
                    <a:r>
                      <a:rPr lang="en-US" dirty="0" smtClean="0"/>
                      <a:t>36</a:t>
                    </a:r>
                    <a:endParaRPr lang="en-US" dirty="0"/>
                  </a:p>
                </c:rich>
              </c:tx>
              <c:numFmt formatCode="#,##0" sourceLinked="0"/>
              <c:spPr>
                <a:ln w="3173" cap="rnd">
                  <a:miter lim="800000"/>
                </a:ln>
                <a:effectLst>
                  <a:innerShdw blurRad="63500" dist="50800" dir="16200000">
                    <a:schemeClr val="bg2">
                      <a:alpha val="50000"/>
                    </a:schemeClr>
                  </a:innerShdw>
                </a:effectLst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5943198063748883E-3"/>
                  <c:y val="-5.340453938584780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0.28590238199321066"/>
                      <c:h val="0.12053404539385848"/>
                    </c:manualLayout>
                  </c15:layout>
                </c:ext>
              </c:extLst>
            </c:dLbl>
            <c:numFmt formatCode="#,##0" sourceLinked="0"/>
            <c:spPr>
              <a:ln w="3173">
                <a:miter lim="800000"/>
              </a:ln>
              <a:effectLst>
                <a:innerShdw blurRad="63500" dist="50800" dir="16200000">
                  <a:schemeClr val="bg2">
                    <a:alpha val="50000"/>
                  </a:schemeClr>
                </a:innerShdw>
              </a:effectLst>
            </c:spPr>
            <c:txPr>
              <a:bodyPr/>
              <a:lstStyle/>
              <a:p>
                <a:pPr>
                  <a:defRPr sz="24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г.</c:v>
                </c:pt>
                <c:pt idx="1">
                  <c:v>2014 г.</c:v>
                </c:pt>
                <c:pt idx="2">
                  <c:v>11 мес.2015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-4.3</c:v>
                </c:pt>
                <c:pt idx="1">
                  <c:v>735.89400000000001</c:v>
                </c:pt>
                <c:pt idx="2">
                  <c:v>1854.732</c:v>
                </c:pt>
              </c:numCache>
            </c:numRef>
          </c:val>
        </c:ser>
        <c:gapWidth val="80"/>
        <c:gapDepth val="80"/>
        <c:shape val="cylinder"/>
        <c:axId val="116441088"/>
        <c:axId val="116442624"/>
        <c:axId val="116272192"/>
      </c:bar3DChart>
      <c:catAx>
        <c:axId val="116441088"/>
        <c:scaling>
          <c:orientation val="minMax"/>
        </c:scaling>
        <c:axPos val="b"/>
        <c:numFmt formatCode="General" sourceLinked="1"/>
        <c:tickLblPos val="low"/>
        <c:txPr>
          <a:bodyPr/>
          <a:lstStyle/>
          <a:p>
            <a:pPr>
              <a:defRPr sz="1400" b="1">
                <a:solidFill>
                  <a:srgbClr val="000066"/>
                </a:solidFill>
              </a:defRPr>
            </a:pPr>
            <a:endParaRPr lang="ru-RU"/>
          </a:p>
        </c:txPr>
        <c:crossAx val="116442624"/>
        <c:crosses val="autoZero"/>
        <c:auto val="1"/>
        <c:lblAlgn val="ctr"/>
        <c:lblOffset val="100"/>
      </c:catAx>
      <c:valAx>
        <c:axId val="116442624"/>
        <c:scaling>
          <c:orientation val="minMax"/>
        </c:scaling>
        <c:delete val="1"/>
        <c:axPos val="l"/>
        <c:numFmt formatCode="General" sourceLinked="1"/>
        <c:tickLblPos val="none"/>
        <c:crossAx val="116441088"/>
        <c:crosses val="autoZero"/>
        <c:crossBetween val="between"/>
      </c:valAx>
      <c:serAx>
        <c:axId val="116272192"/>
        <c:scaling>
          <c:orientation val="minMax"/>
        </c:scaling>
        <c:delete val="1"/>
        <c:axPos val="b"/>
        <c:tickLblPos val="none"/>
        <c:crossAx val="116442624"/>
        <c:crosses val="autoZero"/>
      </c:serAx>
      <c:spPr>
        <a:noFill/>
        <a:ln w="25394">
          <a:noFill/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30"/>
      <c:depthPercent val="100"/>
      <c:perspective val="30"/>
    </c:view3D>
    <c:floor>
      <c:spPr>
        <a:solidFill>
          <a:srgbClr val="336699"/>
        </a:solidFill>
        <a:ln>
          <a:solidFill>
            <a:srgbClr val="3333CC"/>
          </a:solidFill>
        </a:ln>
      </c:spPr>
    </c:floor>
    <c:sideWall>
      <c:spPr>
        <a:noFill/>
        <a:ln>
          <a:noFill/>
        </a:ln>
        <a:scene3d>
          <a:camera prst="orthographicFront"/>
          <a:lightRig rig="threePt" dir="t"/>
        </a:scene3d>
        <a:sp3d prstMaterial="matte"/>
      </c:spPr>
    </c:sideWall>
    <c:backWall>
      <c:spPr>
        <a:noFill/>
        <a:scene3d>
          <a:camera prst="orthographicFront"/>
          <a:lightRig rig="threePt" dir="t"/>
        </a:scene3d>
        <a:sp3d prstMaterial="matte"/>
      </c:spPr>
    </c:backWall>
    <c:plotArea>
      <c:layout>
        <c:manualLayout>
          <c:layoutTarget val="inner"/>
          <c:xMode val="edge"/>
          <c:yMode val="edge"/>
          <c:x val="5.7355046528274878E-4"/>
          <c:y val="2.7791385889847989E-3"/>
          <c:w val="0.98399555433299224"/>
          <c:h val="0.89727219953229265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Пикалево</c:v>
                </c:pt>
              </c:strCache>
            </c:strRef>
          </c:tx>
          <c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1"/>
            <c:spPr>
              <a:solidFill>
                <a:srgbClr val="00FF00"/>
              </a:solidFill>
              <a:ln w="9502"/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3.6141612639007947E-2"/>
                  <c:y val="4.398655993675268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1741610018772482E-2"/>
                  <c:y val="-7.8219191619725362E-3"/>
                </c:manualLayout>
              </c:layout>
              <c:numFmt formatCode="#,##0" sourceLinked="0"/>
              <c:spPr>
                <a:ln w="3168" cap="rnd">
                  <a:miter lim="800000"/>
                </a:ln>
                <a:effectLst>
                  <a:innerShdw blurRad="63500" dist="50800" dir="16200000">
                    <a:schemeClr val="bg2">
                      <a:alpha val="50000"/>
                    </a:schemeClr>
                  </a:innerShdw>
                </a:effectLst>
              </c:spPr>
              <c:txPr>
                <a:bodyPr/>
                <a:lstStyle/>
                <a:p>
                  <a:pPr>
                    <a:defRPr sz="1800" b="1">
                      <a:solidFill>
                        <a:srgbClr val="000066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8396526777168379E-2"/>
                  <c:y val="0"/>
                </c:manualLayout>
              </c:layout>
              <c:showVal val="1"/>
            </c:dLbl>
            <c:numFmt formatCode="#,##0" sourceLinked="0"/>
            <c:spPr>
              <a:ln w="3168">
                <a:miter lim="800000"/>
              </a:ln>
              <a:effectLst>
                <a:innerShdw blurRad="63500" dist="50800" dir="16200000">
                  <a:schemeClr val="bg2">
                    <a:alpha val="50000"/>
                  </a:schemeClr>
                </a:innerShdw>
              </a:effectLst>
            </c:spPr>
            <c:txPr>
              <a:bodyPr/>
              <a:lstStyle/>
              <a:p>
                <a:pPr>
                  <a:defRPr sz="18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г.</c:v>
                </c:pt>
                <c:pt idx="1">
                  <c:v>2014 г.</c:v>
                </c:pt>
                <c:pt idx="2">
                  <c:v>11 мес. 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25660</c:v>
                </c:pt>
                <c:pt idx="1">
                  <c:v>28200.799999999996</c:v>
                </c:pt>
                <c:pt idx="2">
                  <c:v>31528.3</c:v>
                </c:pt>
              </c:numCache>
            </c:numRef>
          </c:val>
        </c:ser>
        <c:gapWidth val="80"/>
        <c:gapDepth val="80"/>
        <c:shape val="cylinder"/>
        <c:axId val="116391296"/>
        <c:axId val="120005760"/>
        <c:axId val="116438336"/>
      </c:bar3DChart>
      <c:catAx>
        <c:axId val="1163912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397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005760"/>
        <c:crosses val="autoZero"/>
        <c:auto val="1"/>
        <c:lblAlgn val="ctr"/>
        <c:lblOffset val="100"/>
      </c:catAx>
      <c:valAx>
        <c:axId val="120005760"/>
        <c:scaling>
          <c:orientation val="minMax"/>
        </c:scaling>
        <c:delete val="1"/>
        <c:axPos val="l"/>
        <c:numFmt formatCode="General" sourceLinked="1"/>
        <c:tickLblPos val="none"/>
        <c:crossAx val="116391296"/>
        <c:crosses val="autoZero"/>
        <c:crossBetween val="between"/>
      </c:valAx>
      <c:serAx>
        <c:axId val="116438336"/>
        <c:scaling>
          <c:orientation val="minMax"/>
        </c:scaling>
        <c:delete val="1"/>
        <c:axPos val="b"/>
        <c:tickLblPos val="none"/>
        <c:crossAx val="120005760"/>
        <c:crosses val="autoZero"/>
      </c:serAx>
      <c:spPr>
        <a:noFill/>
        <a:ln w="2538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797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floor>
      <c:spPr>
        <a:solidFill>
          <a:srgbClr val="336699"/>
        </a:solidFill>
      </c:spPr>
    </c:floor>
    <c:plotArea>
      <c:layout>
        <c:manualLayout>
          <c:layoutTarget val="inner"/>
          <c:xMode val="edge"/>
          <c:yMode val="edge"/>
          <c:x val="0"/>
          <c:y val="3.9628184144301993E-3"/>
          <c:w val="1"/>
          <c:h val="0.8201422705754088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 г.</c:v>
                </c:pt>
              </c:strCache>
            </c:strRef>
          </c:tx>
          <c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dLbl>
              <c:idx val="0"/>
              <c:layout>
                <c:manualLayout>
                  <c:x val="8.0041557305336828E-4"/>
                  <c:y val="-2.341812138079797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6510618906794416E-4"/>
                  <c:y val="-3.613774869048342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6375049510922916E-4"/>
                  <c:y val="-2.596229030387603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173669698822799E-4"/>
                  <c:y val="-3.091956490247960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9534004886616616E-3"/>
                  <c:y val="-1.634111178153097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2950859210067801E-4"/>
                  <c:y val="-3.132857961929981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3028515316558576E-3"/>
                  <c:y val="-3.6072825719559609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99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Обрабатывающие произодства</c:v>
                </c:pt>
                <c:pt idx="1">
                  <c:v>Строительство</c:v>
                </c:pt>
                <c:pt idx="2">
                  <c:v>Образование</c:v>
                </c:pt>
                <c:pt idx="3">
                  <c:v>Про-во и распред.эл.энергии, газа и воды</c:v>
                </c:pt>
                <c:pt idx="4">
                  <c:v>Здравоохранение</c:v>
                </c:pt>
                <c:pt idx="5">
                  <c:v>Транспорт и связь</c:v>
                </c:pt>
                <c:pt idx="6">
                  <c:v>Предоставление пр. коммун, соц. и персональных услуги</c:v>
                </c:pt>
              </c:strCache>
            </c:strRef>
          </c:cat>
          <c:val>
            <c:numRef>
              <c:f>Лист1!$B$2:$B$8</c:f>
              <c:numCache>
                <c:formatCode>0</c:formatCode>
                <c:ptCount val="7"/>
                <c:pt idx="0">
                  <c:v>31511.8</c:v>
                </c:pt>
                <c:pt idx="1">
                  <c:v>31164.5</c:v>
                </c:pt>
                <c:pt idx="2">
                  <c:v>24442.799999999996</c:v>
                </c:pt>
                <c:pt idx="3">
                  <c:v>22512.7</c:v>
                </c:pt>
                <c:pt idx="4">
                  <c:v>19416.900000000001</c:v>
                </c:pt>
                <c:pt idx="5">
                  <c:v>17472.3</c:v>
                </c:pt>
                <c:pt idx="6">
                  <c:v>17463.3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11 мес. 2015 г.</c:v>
                </c:pt>
              </c:strCache>
            </c:strRef>
          </c:tx>
          <c:spPr>
            <a:solidFill>
              <a:srgbClr val="333399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Lbls>
            <c:dLbl>
              <c:idx val="0"/>
              <c:layout>
                <c:manualLayout>
                  <c:x val="1.2548409397806649E-2"/>
                  <c:y val="-3.091956490247960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6680816454994337E-3"/>
                  <c:y val="-3.9172491812604716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dirty="0" smtClean="0"/>
                      <a:t>1106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879480393146413E-2"/>
                  <c:y val="-2.8866089981284773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dirty="0" smtClean="0"/>
                      <a:t>6727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4124757164375445E-2"/>
                  <c:y val="-3.5259259740170155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lang="en-US" dirty="0" smtClean="0"/>
                      <a:t>0559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276261050001903E-2"/>
                  <c:y val="-5.6492317380812583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en-US" dirty="0" smtClean="0"/>
                      <a:t>4558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8171091899351414E-3"/>
                  <c:y val="-3.0919564902479608E-2"/>
                </c:manualLayout>
              </c:layout>
              <c:showVal val="1"/>
            </c:dLbl>
            <c:dLbl>
              <c:idx val="6"/>
              <c:layout>
                <c:manualLayout>
                  <c:x val="1.1725663784902701E-2"/>
                  <c:y val="-3.6072825719559609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Обрабатывающие произодства</c:v>
                </c:pt>
                <c:pt idx="1">
                  <c:v>Строительство</c:v>
                </c:pt>
                <c:pt idx="2">
                  <c:v>Образование</c:v>
                </c:pt>
                <c:pt idx="3">
                  <c:v>Про-во и распред.эл.энергии, газа и воды</c:v>
                </c:pt>
                <c:pt idx="4">
                  <c:v>Здравоохранение</c:v>
                </c:pt>
                <c:pt idx="5">
                  <c:v>Транспорт и связь</c:v>
                </c:pt>
                <c:pt idx="6">
                  <c:v>Предоставление пр. коммун, соц. и персональных услуги</c:v>
                </c:pt>
              </c:strCache>
            </c:strRef>
          </c:cat>
          <c:val>
            <c:numRef>
              <c:f>Лист1!$C$2:$C$8</c:f>
              <c:numCache>
                <c:formatCode>0</c:formatCode>
                <c:ptCount val="7"/>
                <c:pt idx="0">
                  <c:v>34878.400000000001</c:v>
                </c:pt>
                <c:pt idx="1">
                  <c:v>30559.4</c:v>
                </c:pt>
                <c:pt idx="2">
                  <c:v>26726.9</c:v>
                </c:pt>
                <c:pt idx="3">
                  <c:v>24557.7</c:v>
                </c:pt>
                <c:pt idx="4">
                  <c:v>21105.59999999998</c:v>
                </c:pt>
                <c:pt idx="5">
                  <c:v>16927.400000000001</c:v>
                </c:pt>
                <c:pt idx="6">
                  <c:v>20370</c:v>
                </c:pt>
              </c:numCache>
            </c:numRef>
          </c:val>
        </c:ser>
        <c:gapWidth val="80"/>
        <c:gapDepth val="80"/>
        <c:shape val="cylinder"/>
        <c:axId val="120048640"/>
        <c:axId val="120099584"/>
        <c:axId val="0"/>
      </c:bar3DChart>
      <c:catAx>
        <c:axId val="12004864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8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099584"/>
        <c:crosses val="autoZero"/>
        <c:auto val="1"/>
        <c:lblAlgn val="ctr"/>
        <c:lblOffset val="100"/>
      </c:catAx>
      <c:valAx>
        <c:axId val="120099584"/>
        <c:scaling>
          <c:orientation val="minMax"/>
        </c:scaling>
        <c:delete val="1"/>
        <c:axPos val="l"/>
        <c:numFmt formatCode="0" sourceLinked="1"/>
        <c:tickLblPos val="none"/>
        <c:crossAx val="120048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952561842104863"/>
          <c:y val="2.8010610036523251E-2"/>
          <c:w val="0.16370575703419291"/>
          <c:h val="0.21908134918740874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10"/>
      <c:rotY val="0"/>
      <c:depthPercent val="100"/>
      <c:perspective val="30"/>
    </c:view3D>
    <c:floor>
      <c:spPr>
        <a:solidFill>
          <a:srgbClr val="336699"/>
        </a:solidFill>
      </c:spPr>
    </c:floor>
    <c:sideWall>
      <c:spPr>
        <a:noFill/>
        <a:ln>
          <a:noFill/>
        </a:ln>
        <a:scene3d>
          <a:camera prst="orthographicFront"/>
          <a:lightRig rig="threePt" dir="t"/>
        </a:scene3d>
        <a:sp3d prstMaterial="matte"/>
      </c:spPr>
    </c:sideWall>
    <c:backWall>
      <c:spPr>
        <a:noFill/>
        <a:scene3d>
          <a:camera prst="orthographicFront"/>
          <a:lightRig rig="threePt" dir="t"/>
        </a:scene3d>
        <a:sp3d prstMaterial="matte"/>
      </c:spPr>
    </c:backWall>
    <c:plotArea>
      <c:layout>
        <c:manualLayout>
          <c:layoutTarget val="inner"/>
          <c:xMode val="edge"/>
          <c:yMode val="edge"/>
          <c:x val="5.3200320234937377E-2"/>
          <c:y val="0"/>
          <c:w val="0.89681510704239187"/>
          <c:h val="0.82980734000028977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1"/>
            <c:spPr>
              <a:solidFill>
                <a:srgbClr val="00FF00"/>
              </a:solidFill>
              <a:ln w="9517"/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Lbls>
            <c:dLbl>
              <c:idx val="0"/>
              <c:layout>
                <c:manualLayout>
                  <c:x val="1.4151589023505023E-2"/>
                  <c:y val="-4.723308429204792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698524684823149E-4"/>
                  <c:y val="-6.829291862460489E-2"/>
                </c:manualLayout>
              </c:layout>
              <c:numFmt formatCode="General" sourceLinked="0"/>
              <c:spPr>
                <a:ln w="3172" cap="rnd">
                  <a:miter lim="800000"/>
                </a:ln>
                <a:effectLst>
                  <a:innerShdw blurRad="63500" dist="50800" dir="16200000">
                    <a:schemeClr val="bg2">
                      <a:alpha val="50000"/>
                    </a:schemeClr>
                  </a:innerShdw>
                </a:effectLst>
              </c:spPr>
              <c:txPr>
                <a:bodyPr/>
                <a:lstStyle/>
                <a:p>
                  <a:pPr>
                    <a:defRPr sz="2000" b="1">
                      <a:solidFill>
                        <a:srgbClr val="000066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1628756574791475E-3"/>
                  <c:y val="-6.976588687525746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General" sourceLinked="0"/>
            <c:spPr>
              <a:ln w="3172">
                <a:miter lim="800000"/>
              </a:ln>
              <a:effectLst>
                <a:innerShdw blurRad="63500" dist="50800" dir="16200000">
                  <a:schemeClr val="bg2">
                    <a:alpha val="50000"/>
                  </a:schemeClr>
                </a:innerShdw>
              </a:effectLst>
            </c:spPr>
            <c:txPr>
              <a:bodyPr/>
              <a:lstStyle/>
              <a:p>
                <a:pPr>
                  <a:defRPr sz="2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г.</c:v>
                </c:pt>
                <c:pt idx="1">
                  <c:v>2014 г.</c:v>
                </c:pt>
                <c:pt idx="2">
                  <c:v>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1.05</c:v>
                </c:pt>
                <c:pt idx="1">
                  <c:v>0.79</c:v>
                </c:pt>
                <c:pt idx="2">
                  <c:v>0.64000000000000068</c:v>
                </c:pt>
              </c:numCache>
            </c:numRef>
          </c:val>
        </c:ser>
        <c:gapWidth val="80"/>
        <c:gapDepth val="80"/>
        <c:shape val="cylinder"/>
        <c:axId val="121866496"/>
        <c:axId val="121872384"/>
        <c:axId val="120038272"/>
      </c:bar3DChart>
      <c:catAx>
        <c:axId val="1218664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399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872384"/>
        <c:crosses val="autoZero"/>
        <c:auto val="1"/>
        <c:lblAlgn val="ctr"/>
        <c:lblOffset val="100"/>
      </c:catAx>
      <c:valAx>
        <c:axId val="121872384"/>
        <c:scaling>
          <c:orientation val="minMax"/>
        </c:scaling>
        <c:delete val="1"/>
        <c:axPos val="l"/>
        <c:numFmt formatCode="General" sourceLinked="1"/>
        <c:tickLblPos val="none"/>
        <c:crossAx val="121866496"/>
        <c:crosses val="autoZero"/>
        <c:crossBetween val="between"/>
      </c:valAx>
      <c:serAx>
        <c:axId val="120038272"/>
        <c:scaling>
          <c:orientation val="minMax"/>
        </c:scaling>
        <c:delete val="1"/>
        <c:axPos val="b"/>
        <c:tickLblPos val="none"/>
        <c:crossAx val="121872384"/>
        <c:crosses val="autoZero"/>
      </c:serAx>
      <c:spPr>
        <a:noFill/>
        <a:ln w="25396">
          <a:noFill/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799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60"/>
      <c:rotY val="70"/>
      <c:perspective val="30"/>
    </c:view3D>
    <c:plotArea>
      <c:layout>
        <c:manualLayout>
          <c:layoutTarget val="inner"/>
          <c:xMode val="edge"/>
          <c:yMode val="edge"/>
          <c:x val="0.2202175555252919"/>
          <c:y val="0"/>
          <c:w val="0.74079915961800502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Pt>
            <c:idx val="0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spPr>
              <a:solidFill>
                <a:srgbClr val="CD33A5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2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3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4"/>
            <c:spPr>
              <a:solidFill>
                <a:srgbClr val="E4E402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6"/>
            <c:spPr>
              <a:solidFill>
                <a:srgbClr val="FF0000"/>
              </a:solidFill>
            </c:spPr>
          </c:dPt>
          <c:dPt>
            <c:idx val="7"/>
            <c:spPr>
              <a:solidFill>
                <a:schemeClr val="accent5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8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9"/>
            <c:spPr>
              <a:solidFill>
                <a:schemeClr val="tx1">
                  <a:lumMod val="65000"/>
                  <a:lumOff val="35000"/>
                </a:schemeClr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0"/>
            <c:spPr>
              <a:solidFill>
                <a:srgbClr val="A33A1D"/>
              </a:solidFill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1"/>
            <c:explosion val="7"/>
          </c:dPt>
          <c:dLbls>
            <c:dLbl>
              <c:idx val="0"/>
              <c:layout>
                <c:manualLayout>
                  <c:x val="-0.1861031781290062"/>
                  <c:y val="-0.22460615882095955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00" dirty="0" err="1" smtClean="0"/>
                      <a:t>Обрабаты-вающие</a:t>
                    </a:r>
                    <a:r>
                      <a:rPr lang="ru-RU" sz="1200" dirty="0" smtClean="0"/>
                      <a:t> </a:t>
                    </a:r>
                    <a:r>
                      <a:rPr lang="ru-RU" sz="1200" dirty="0"/>
                      <a:t>производства; 3159</a:t>
                    </a:r>
                  </a:p>
                </c:rich>
              </c:tx>
              <c:spPr/>
              <c:showVal val="1"/>
              <c:showCatName val="1"/>
            </c:dLbl>
            <c:dLbl>
              <c:idx val="1"/>
              <c:layout>
                <c:manualLayout>
                  <c:x val="0.27468533995997335"/>
                  <c:y val="0.13742934722282099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.15992699302203039"/>
                  <c:y val="0.24739767291790921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-3.8053390073733685E-2"/>
                  <c:y val="0.2239359100261005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7.0764876389569908E-2"/>
                  <c:y val="0.14671914148410639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5.1288925483046081E-2"/>
                  <c:y val="8.0351781327469438E-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-2.6153689436621521E-2"/>
                  <c:y val="-6.1187995197427231E-3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-3.6925765831156962E-2"/>
                  <c:y val="-5.4234142734988472E-2"/>
                </c:manualLayout>
              </c:layout>
              <c:showVal val="1"/>
              <c:showCatName val="1"/>
            </c:dLbl>
            <c:dLbl>
              <c:idx val="8"/>
              <c:layout>
                <c:manualLayout>
                  <c:x val="-8.7560393346719969E-3"/>
                  <c:y val="-3.7711126673118531E-2"/>
                </c:manualLayout>
              </c:layout>
              <c:showVal val="1"/>
              <c:showCatName val="1"/>
            </c:dLbl>
            <c:dLbl>
              <c:idx val="9"/>
              <c:layout>
                <c:manualLayout>
                  <c:x val="-1.0694335024840268E-2"/>
                  <c:y val="-4.055387092865016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Здравоохранение и </a:t>
                    </a:r>
                    <a:r>
                      <a:rPr lang="ru-RU" dirty="0" err="1" smtClean="0"/>
                      <a:t>предост</a:t>
                    </a:r>
                    <a:r>
                      <a:rPr lang="ru-RU" dirty="0" smtClean="0"/>
                      <a:t>.</a:t>
                    </a:r>
                  </a:p>
                  <a:p>
                    <a:r>
                      <a:rPr lang="ru-RU" dirty="0" smtClean="0"/>
                      <a:t>соц.услуг</a:t>
                    </a:r>
                    <a:r>
                      <a:rPr lang="ru-RU" dirty="0"/>
                      <a:t>; 66</a:t>
                    </a:r>
                  </a:p>
                </c:rich>
              </c:tx>
              <c:showVal val="1"/>
              <c:showCatName val="1"/>
            </c:dLbl>
            <c:dLbl>
              <c:idx val="10"/>
              <c:layout>
                <c:manualLayout>
                  <c:x val="-1.2544024913289769E-2"/>
                  <c:y val="-9.2173890610101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Предоставление пр.комм.,соц. </a:t>
                    </a:r>
                    <a:r>
                      <a:rPr lang="ru-RU" dirty="0" smtClean="0"/>
                      <a:t>и </a:t>
                    </a:r>
                    <a:r>
                      <a:rPr lang="ru-RU" dirty="0"/>
                      <a:t>персональных услуг; 269</a:t>
                    </a:r>
                  </a:p>
                </c:rich>
              </c:tx>
              <c:showVal val="1"/>
              <c:showCatName val="1"/>
            </c:dLbl>
            <c:dLbl>
              <c:idx val="11"/>
              <c:layout>
                <c:manualLayout>
                  <c:x val="-2.9236937692435256E-2"/>
                  <c:y val="0.14739278480312273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00" dirty="0">
                        <a:solidFill>
                          <a:schemeClr val="bg1"/>
                        </a:solidFill>
                      </a:rPr>
                      <a:t>Занято на </a:t>
                    </a:r>
                    <a:r>
                      <a:rPr lang="ru-RU" sz="1200" dirty="0" smtClean="0">
                        <a:solidFill>
                          <a:schemeClr val="bg1"/>
                        </a:solidFill>
                      </a:rPr>
                      <a:t>МП</a:t>
                    </a:r>
                    <a:r>
                      <a:rPr lang="ru-RU" sz="1200" baseline="0" dirty="0" smtClean="0">
                        <a:solidFill>
                          <a:schemeClr val="bg1"/>
                        </a:solidFill>
                      </a:rPr>
                      <a:t> и ИП</a:t>
                    </a:r>
                    <a:r>
                      <a:rPr lang="ru-RU" sz="1200" dirty="0" smtClean="0">
                        <a:solidFill>
                          <a:schemeClr val="bg1"/>
                        </a:solidFill>
                      </a:rPr>
                      <a:t>; </a:t>
                    </a:r>
                    <a:r>
                      <a:rPr lang="ru-RU" sz="1200" dirty="0">
                        <a:solidFill>
                          <a:schemeClr val="bg1"/>
                        </a:solidFill>
                      </a:rPr>
                      <a:t>2500</a:t>
                    </a:r>
                  </a:p>
                </c:rich>
              </c:tx>
              <c:spPr/>
              <c:showVal val="1"/>
              <c:showCatName val="1"/>
            </c:dLbl>
            <c:txPr>
              <a:bodyPr/>
              <a:lstStyle/>
              <a:p>
                <a:pPr>
                  <a:defRPr sz="1000"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Лист1!$A$2:$A$13</c:f>
              <c:strCache>
                <c:ptCount val="12"/>
                <c:pt idx="0">
                  <c:v>Обрабатывающие производства</c:v>
                </c:pt>
                <c:pt idx="1">
                  <c:v>Пр-во и распред. эл.энергии, пара и воды</c:v>
                </c:pt>
                <c:pt idx="2">
                  <c:v>Строительство</c:v>
                </c:pt>
                <c:pt idx="3">
                  <c:v>Оптовая и розничная торговля</c:v>
                </c:pt>
                <c:pt idx="4">
                  <c:v>Транспорт и связь</c:v>
                </c:pt>
                <c:pt idx="5">
                  <c:v>Финансовая деятельность</c:v>
                </c:pt>
                <c:pt idx="6">
                  <c:v>Операции с недвиж. им-вом, аренда и пред.услуг</c:v>
                </c:pt>
                <c:pt idx="7">
                  <c:v>Социальное страхование</c:v>
                </c:pt>
                <c:pt idx="8">
                  <c:v>Образование</c:v>
                </c:pt>
                <c:pt idx="9">
                  <c:v>Здравоохранение и предоставление.соц.услуг</c:v>
                </c:pt>
                <c:pt idx="10">
                  <c:v>Предоставление пр.комм., соц. и персональных услуг</c:v>
                </c:pt>
                <c:pt idx="11">
                  <c:v>Занято на малых предприятиях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3159</c:v>
                </c:pt>
                <c:pt idx="1">
                  <c:v>46</c:v>
                </c:pt>
                <c:pt idx="2">
                  <c:v>117</c:v>
                </c:pt>
                <c:pt idx="3">
                  <c:v>76</c:v>
                </c:pt>
                <c:pt idx="4">
                  <c:v>58</c:v>
                </c:pt>
                <c:pt idx="5">
                  <c:v>2</c:v>
                </c:pt>
                <c:pt idx="6">
                  <c:v>211</c:v>
                </c:pt>
                <c:pt idx="7">
                  <c:v>35</c:v>
                </c:pt>
                <c:pt idx="8">
                  <c:v>484</c:v>
                </c:pt>
                <c:pt idx="9">
                  <c:v>66</c:v>
                </c:pt>
                <c:pt idx="10">
                  <c:v>269</c:v>
                </c:pt>
                <c:pt idx="11">
                  <c:v>2500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10"/>
      <c:rotY val="0"/>
      <c:perspective val="30"/>
    </c:view3D>
    <c:floor>
      <c:spPr>
        <a:solidFill>
          <a:srgbClr val="336699"/>
        </a:solidFill>
        <a:scene3d>
          <a:camera prst="orthographicFront"/>
          <a:lightRig rig="threePt" dir="t"/>
        </a:scene3d>
        <a:sp3d>
          <a:bevelT/>
          <a:contourClr>
            <a:srgbClr val="000000"/>
          </a:contourClr>
        </a:sp3d>
      </c:spPr>
    </c:floor>
    <c:plotArea>
      <c:layout>
        <c:manualLayout>
          <c:layoutTarget val="inner"/>
          <c:xMode val="edge"/>
          <c:yMode val="edge"/>
          <c:x val="0"/>
          <c:y val="1.5560773519925401E-2"/>
          <c:w val="0.964717990162961"/>
          <c:h val="0.8785740156156655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w="330200" prst="coolSlant"/>
              <a:bevelB w="165100" prst="coolSlant"/>
            </a:sp3d>
          </c:spPr>
          <c:dLbls>
            <c:dLbl>
              <c:idx val="0"/>
              <c:layout>
                <c:manualLayout>
                  <c:x val="3.2074554397307758E-3"/>
                  <c:y val="-3.1121547039850789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4.6372523391369012E-2"/>
                </c:manualLayout>
              </c:layout>
              <c:showVal val="1"/>
            </c:dLbl>
            <c:dLbl>
              <c:idx val="2"/>
              <c:layout>
                <c:manualLayout>
                  <c:x val="-9.6223663191923325E-3"/>
                  <c:y val="-3.7345856447820958E-2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2013 г.</c:v>
                </c:pt>
                <c:pt idx="1">
                  <c:v>2014 г.</c:v>
                </c:pt>
                <c:pt idx="2">
                  <c:v>11 мес.2015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4864</c:v>
                </c:pt>
                <c:pt idx="1">
                  <c:v>4454</c:v>
                </c:pt>
                <c:pt idx="2">
                  <c:v>4523</c:v>
                </c:pt>
              </c:numCache>
            </c:numRef>
          </c:val>
        </c:ser>
        <c:gapWidth val="50"/>
        <c:gapDepth val="55"/>
        <c:shape val="cylinder"/>
        <c:axId val="118923648"/>
        <c:axId val="118925184"/>
        <c:axId val="121905600"/>
      </c:bar3DChart>
      <c:catAx>
        <c:axId val="11892364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8925184"/>
        <c:crossesAt val="4200"/>
        <c:auto val="1"/>
        <c:lblAlgn val="ctr"/>
        <c:lblOffset val="100"/>
      </c:catAx>
      <c:valAx>
        <c:axId val="118925184"/>
        <c:scaling>
          <c:orientation val="minMax"/>
          <c:max val="5000"/>
          <c:min val="4200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one"/>
        <c:crossAx val="118923648"/>
        <c:crosses val="autoZero"/>
        <c:crossBetween val="between"/>
        <c:majorUnit val="200"/>
        <c:minorUnit val="40"/>
      </c:valAx>
      <c:serAx>
        <c:axId val="121905600"/>
        <c:scaling>
          <c:orientation val="minMax"/>
        </c:scaling>
        <c:delete val="1"/>
        <c:axPos val="b"/>
        <c:tickLblPos val="none"/>
        <c:crossAx val="118925184"/>
        <c:crossesAt val="4200"/>
      </c:serAx>
    </c:plotArea>
    <c:plotVisOnly val="1"/>
  </c:chart>
  <c:spPr>
    <a:scene3d>
      <a:camera prst="orthographicFront"/>
      <a:lightRig rig="threePt" dir="t"/>
    </a:scene3d>
    <a:sp3d>
      <a:bevelT w="165100" prst="coolSlant"/>
    </a:sp3d>
  </c:spPr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38CA66-B7A3-46B7-BC49-71D5C4ACFD29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235A21-7EC7-4550-AE84-7A8A3CC9CFEC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энергетики Российской Федерации от 12 марта 2013 года № 103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b="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«Об утверждении Правил оценки готовности к отопительному периоду»</a:t>
          </a:r>
          <a:endParaRPr lang="ru-RU" sz="1400" b="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864EAA5-5447-4DA2-9239-A0AFA085F1D2}" type="parTrans" cxnId="{E3937B81-3876-4A9B-98FF-CC4CBD561920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A7089364-56B7-4026-B3A5-95154A4DF43A}" type="sibTrans" cxnId="{E3937B81-3876-4A9B-98FF-CC4CBD561920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E515F5-10A5-4C48-A69F-4C24B6A151B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Постановление администрации от 18 мая 2015 года № 293 «О подготовке жилищно-коммунального хозяйства, объектов социальной сферы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b="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 «Город Пикалево» к осенне-зимнему периоду 2015-2016 годов»</a:t>
          </a:r>
          <a:endParaRPr lang="ru-RU" sz="1400" b="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AA43813-837B-46F2-857E-D7B35185A284}" type="parTrans" cxnId="{B584CDAA-5E47-40B6-BA40-5D6A7149B803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90D0F042-7B32-437C-809E-CB5151ECD77B}" type="sibTrans" cxnId="{B584CDAA-5E47-40B6-BA40-5D6A7149B803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74881C-1E88-4F85-9DE7-9D0DE5DF67B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Постановление администрации от 09 июня 2015 года № 327 «Об утверждении программы проведения проверки готовности к отопительному периоду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b="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2015-2016 годов» </a:t>
          </a:r>
          <a:endParaRPr lang="ru-RU" sz="1400" b="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1533C91-786A-4E6B-B60E-F7BB8429E16B}" type="parTrans" cxnId="{D35ADD6D-C0AB-403C-8166-5B9D0E15F177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494BFA-5BA3-42C8-8E88-D76FD08131CB}" type="sibTrans" cxnId="{D35ADD6D-C0AB-403C-8166-5B9D0E15F177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BD3FF6-AB3B-4A88-9404-D6EAB0E4C75D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Выдача  88 паспортов готовности </a:t>
          </a:r>
        </a:p>
        <a:p>
          <a:r>
            <a:rPr lang="ru-RU" sz="14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 отопительному периоду</a:t>
          </a:r>
          <a:endParaRPr lang="ru-RU" sz="14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B34FF53-A900-4863-8E02-21AAF641EDC8}" type="parTrans" cxnId="{4711995E-03AB-4D7E-8DAE-3E796C3E24DF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FFF34A-54DF-49DE-BCBF-C0F1DB013754}" type="sibTrans" cxnId="{4711995E-03AB-4D7E-8DAE-3E796C3E24DF}">
      <dgm:prSet/>
      <dgm:spPr/>
      <dgm:t>
        <a:bodyPr/>
        <a:lstStyle/>
        <a:p>
          <a:endParaRPr lang="ru-RU" sz="1400" b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EE25D3D-25DA-4294-9F03-4D16A33C286D}" type="pres">
      <dgm:prSet presAssocID="{4338CA66-B7A3-46B7-BC49-71D5C4ACFD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441433-12F8-4E33-9DA6-23D174978CDF}" type="pres">
      <dgm:prSet presAssocID="{81BD3FF6-AB3B-4A88-9404-D6EAB0E4C75D}" presName="boxAndChildren" presStyleCnt="0"/>
      <dgm:spPr/>
    </dgm:pt>
    <dgm:pt modelId="{F2101210-DB6C-4CA2-80A3-63E942E8899E}" type="pres">
      <dgm:prSet presAssocID="{81BD3FF6-AB3B-4A88-9404-D6EAB0E4C75D}" presName="parentTextBox" presStyleLbl="node1" presStyleIdx="0" presStyleCnt="3" custScaleY="42701"/>
      <dgm:spPr/>
      <dgm:t>
        <a:bodyPr/>
        <a:lstStyle/>
        <a:p>
          <a:endParaRPr lang="ru-RU"/>
        </a:p>
      </dgm:t>
    </dgm:pt>
    <dgm:pt modelId="{D6242276-FA95-4303-BF7C-9F659EE9B0B3}" type="pres">
      <dgm:prSet presAssocID="{90D0F042-7B32-437C-809E-CB5151ECD77B}" presName="sp" presStyleCnt="0"/>
      <dgm:spPr/>
    </dgm:pt>
    <dgm:pt modelId="{C6BE548D-DDB4-4623-87C7-93400043DBA6}" type="pres">
      <dgm:prSet presAssocID="{29E515F5-10A5-4C48-A69F-4C24B6A151B2}" presName="arrowAndChildren" presStyleCnt="0"/>
      <dgm:spPr/>
    </dgm:pt>
    <dgm:pt modelId="{969FBB44-5A8B-44F4-A77A-1B35874A963F}" type="pres">
      <dgm:prSet presAssocID="{29E515F5-10A5-4C48-A69F-4C24B6A151B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6BECAA93-E0AF-4EE1-962C-774EAC713209}" type="pres">
      <dgm:prSet presAssocID="{29E515F5-10A5-4C48-A69F-4C24B6A151B2}" presName="arrow" presStyleLbl="node1" presStyleIdx="1" presStyleCnt="3" custScaleY="195426"/>
      <dgm:spPr/>
      <dgm:t>
        <a:bodyPr/>
        <a:lstStyle/>
        <a:p>
          <a:endParaRPr lang="ru-RU"/>
        </a:p>
      </dgm:t>
    </dgm:pt>
    <dgm:pt modelId="{C1479A18-52D6-4E9F-AA08-1BC447C0B561}" type="pres">
      <dgm:prSet presAssocID="{29E515F5-10A5-4C48-A69F-4C24B6A151B2}" presName="descendantArrow" presStyleCnt="0"/>
      <dgm:spPr/>
    </dgm:pt>
    <dgm:pt modelId="{C52F069A-3804-48A4-9DFB-1C61E66BF26A}" type="pres">
      <dgm:prSet presAssocID="{2874881C-1E88-4F85-9DE7-9D0DE5DF67B4}" presName="childTextArrow" presStyleLbl="fgAccFollowNode1" presStyleIdx="0" presStyleCnt="1" custScaleY="219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55725-C2DE-4475-A7B2-072F3779E97C}" type="pres">
      <dgm:prSet presAssocID="{A7089364-56B7-4026-B3A5-95154A4DF43A}" presName="sp" presStyleCnt="0"/>
      <dgm:spPr/>
    </dgm:pt>
    <dgm:pt modelId="{3D2537DC-2881-4795-87A6-B47B4A3EF496}" type="pres">
      <dgm:prSet presAssocID="{FC235A21-7EC7-4550-AE84-7A8A3CC9CFEC}" presName="arrowAndChildren" presStyleCnt="0"/>
      <dgm:spPr/>
    </dgm:pt>
    <dgm:pt modelId="{19337C66-C746-46A9-AC9F-E339C747A2FD}" type="pres">
      <dgm:prSet presAssocID="{FC235A21-7EC7-4550-AE84-7A8A3CC9CFEC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4711995E-03AB-4D7E-8DAE-3E796C3E24DF}" srcId="{4338CA66-B7A3-46B7-BC49-71D5C4ACFD29}" destId="{81BD3FF6-AB3B-4A88-9404-D6EAB0E4C75D}" srcOrd="2" destOrd="0" parTransId="{1B34FF53-A900-4863-8E02-21AAF641EDC8}" sibTransId="{42FFF34A-54DF-49DE-BCBF-C0F1DB013754}"/>
    <dgm:cxn modelId="{B584CDAA-5E47-40B6-BA40-5D6A7149B803}" srcId="{4338CA66-B7A3-46B7-BC49-71D5C4ACFD29}" destId="{29E515F5-10A5-4C48-A69F-4C24B6A151B2}" srcOrd="1" destOrd="0" parTransId="{5AA43813-837B-46F2-857E-D7B35185A284}" sibTransId="{90D0F042-7B32-437C-809E-CB5151ECD77B}"/>
    <dgm:cxn modelId="{82A074E6-A3F8-4FE9-9D18-4007B7966674}" type="presOf" srcId="{4338CA66-B7A3-46B7-BC49-71D5C4ACFD29}" destId="{7EE25D3D-25DA-4294-9F03-4D16A33C286D}" srcOrd="0" destOrd="0" presId="urn:microsoft.com/office/officeart/2005/8/layout/process4"/>
    <dgm:cxn modelId="{BD6881A2-90A1-4283-B4CA-0F093B597854}" type="presOf" srcId="{FC235A21-7EC7-4550-AE84-7A8A3CC9CFEC}" destId="{19337C66-C746-46A9-AC9F-E339C747A2FD}" srcOrd="0" destOrd="0" presId="urn:microsoft.com/office/officeart/2005/8/layout/process4"/>
    <dgm:cxn modelId="{3E3671CA-7021-429B-A44A-4AE0E139D8B7}" type="presOf" srcId="{29E515F5-10A5-4C48-A69F-4C24B6A151B2}" destId="{969FBB44-5A8B-44F4-A77A-1B35874A963F}" srcOrd="0" destOrd="0" presId="urn:microsoft.com/office/officeart/2005/8/layout/process4"/>
    <dgm:cxn modelId="{D35ADD6D-C0AB-403C-8166-5B9D0E15F177}" srcId="{29E515F5-10A5-4C48-A69F-4C24B6A151B2}" destId="{2874881C-1E88-4F85-9DE7-9D0DE5DF67B4}" srcOrd="0" destOrd="0" parTransId="{D1533C91-786A-4E6B-B60E-F7BB8429E16B}" sibTransId="{F5494BFA-5BA3-42C8-8E88-D76FD08131CB}"/>
    <dgm:cxn modelId="{8F7D387F-F1E6-49F3-B741-2A34ABBCBE35}" type="presOf" srcId="{2874881C-1E88-4F85-9DE7-9D0DE5DF67B4}" destId="{C52F069A-3804-48A4-9DFB-1C61E66BF26A}" srcOrd="0" destOrd="0" presId="urn:microsoft.com/office/officeart/2005/8/layout/process4"/>
    <dgm:cxn modelId="{E3937B81-3876-4A9B-98FF-CC4CBD561920}" srcId="{4338CA66-B7A3-46B7-BC49-71D5C4ACFD29}" destId="{FC235A21-7EC7-4550-AE84-7A8A3CC9CFEC}" srcOrd="0" destOrd="0" parTransId="{5864EAA5-5447-4DA2-9239-A0AFA085F1D2}" sibTransId="{A7089364-56B7-4026-B3A5-95154A4DF43A}"/>
    <dgm:cxn modelId="{3DBB6BCF-1AC9-4DAA-BA8E-22610DA322EE}" type="presOf" srcId="{81BD3FF6-AB3B-4A88-9404-D6EAB0E4C75D}" destId="{F2101210-DB6C-4CA2-80A3-63E942E8899E}" srcOrd="0" destOrd="0" presId="urn:microsoft.com/office/officeart/2005/8/layout/process4"/>
    <dgm:cxn modelId="{98CB8E4D-7BEB-4DAC-8881-1A179FD4A09F}" type="presOf" srcId="{29E515F5-10A5-4C48-A69F-4C24B6A151B2}" destId="{6BECAA93-E0AF-4EE1-962C-774EAC713209}" srcOrd="1" destOrd="0" presId="urn:microsoft.com/office/officeart/2005/8/layout/process4"/>
    <dgm:cxn modelId="{F4E5DD3D-93E1-40B5-B9A7-A8EE7498524D}" type="presParOf" srcId="{7EE25D3D-25DA-4294-9F03-4D16A33C286D}" destId="{8E441433-12F8-4E33-9DA6-23D174978CDF}" srcOrd="0" destOrd="0" presId="urn:microsoft.com/office/officeart/2005/8/layout/process4"/>
    <dgm:cxn modelId="{E5C2BCAE-75B1-4163-A034-848396E4C7DF}" type="presParOf" srcId="{8E441433-12F8-4E33-9DA6-23D174978CDF}" destId="{F2101210-DB6C-4CA2-80A3-63E942E8899E}" srcOrd="0" destOrd="0" presId="urn:microsoft.com/office/officeart/2005/8/layout/process4"/>
    <dgm:cxn modelId="{70DDE293-6E63-434C-8BAF-9810BBCAD2F1}" type="presParOf" srcId="{7EE25D3D-25DA-4294-9F03-4D16A33C286D}" destId="{D6242276-FA95-4303-BF7C-9F659EE9B0B3}" srcOrd="1" destOrd="0" presId="urn:microsoft.com/office/officeart/2005/8/layout/process4"/>
    <dgm:cxn modelId="{129CECA1-6E23-43FD-8258-2E69F536676B}" type="presParOf" srcId="{7EE25D3D-25DA-4294-9F03-4D16A33C286D}" destId="{C6BE548D-DDB4-4623-87C7-93400043DBA6}" srcOrd="2" destOrd="0" presId="urn:microsoft.com/office/officeart/2005/8/layout/process4"/>
    <dgm:cxn modelId="{072ACB8B-4A4D-4481-A69E-D54A37296C8B}" type="presParOf" srcId="{C6BE548D-DDB4-4623-87C7-93400043DBA6}" destId="{969FBB44-5A8B-44F4-A77A-1B35874A963F}" srcOrd="0" destOrd="0" presId="urn:microsoft.com/office/officeart/2005/8/layout/process4"/>
    <dgm:cxn modelId="{3E3E719C-50C3-4811-B178-8BCD470EFC47}" type="presParOf" srcId="{C6BE548D-DDB4-4623-87C7-93400043DBA6}" destId="{6BECAA93-E0AF-4EE1-962C-774EAC713209}" srcOrd="1" destOrd="0" presId="urn:microsoft.com/office/officeart/2005/8/layout/process4"/>
    <dgm:cxn modelId="{DD9A8668-B1DE-4E3D-BA1B-1725BACEEAE1}" type="presParOf" srcId="{C6BE548D-DDB4-4623-87C7-93400043DBA6}" destId="{C1479A18-52D6-4E9F-AA08-1BC447C0B561}" srcOrd="2" destOrd="0" presId="urn:microsoft.com/office/officeart/2005/8/layout/process4"/>
    <dgm:cxn modelId="{C395CEA0-3068-4BDA-83FC-073DD3C4D887}" type="presParOf" srcId="{C1479A18-52D6-4E9F-AA08-1BC447C0B561}" destId="{C52F069A-3804-48A4-9DFB-1C61E66BF26A}" srcOrd="0" destOrd="0" presId="urn:microsoft.com/office/officeart/2005/8/layout/process4"/>
    <dgm:cxn modelId="{A8DB0761-B180-4D3B-A020-FDF4804CE512}" type="presParOf" srcId="{7EE25D3D-25DA-4294-9F03-4D16A33C286D}" destId="{20555725-C2DE-4475-A7B2-072F3779E97C}" srcOrd="3" destOrd="0" presId="urn:microsoft.com/office/officeart/2005/8/layout/process4"/>
    <dgm:cxn modelId="{ACDBF84B-633A-4214-AA6C-2034CBCA3755}" type="presParOf" srcId="{7EE25D3D-25DA-4294-9F03-4D16A33C286D}" destId="{3D2537DC-2881-4795-87A6-B47B4A3EF496}" srcOrd="4" destOrd="0" presId="urn:microsoft.com/office/officeart/2005/8/layout/process4"/>
    <dgm:cxn modelId="{80BCAEB4-63C3-4009-8EA8-00E8F18B69B5}" type="presParOf" srcId="{3D2537DC-2881-4795-87A6-B47B4A3EF496}" destId="{19337C66-C746-46A9-AC9F-E339C747A2F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AA13D67-9789-4852-BE30-37CDA646A64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C6E983-3EA0-4D36-A7BB-C98EEBC6DA25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строительства нового кладбища –                             26,2 млн. рублей</a:t>
          </a:r>
          <a:endParaRPr lang="ru-RU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26DDB3-97FB-4978-AEB7-7C5CE61BBBA9}" type="parTrans" cxnId="{93234A7C-0E81-4E8B-A3D4-07D57EDB5F1C}">
      <dgm:prSet/>
      <dgm:spPr/>
      <dgm:t>
        <a:bodyPr/>
        <a:lstStyle/>
        <a:p>
          <a:endParaRPr lang="ru-RU"/>
        </a:p>
      </dgm:t>
    </dgm:pt>
    <dgm:pt modelId="{5D6EC361-4C7F-4597-8733-1050EC0C5CAD}" type="sibTrans" cxnId="{93234A7C-0E81-4E8B-A3D4-07D57EDB5F1C}">
      <dgm:prSet/>
      <dgm:spPr/>
      <dgm:t>
        <a:bodyPr/>
        <a:lstStyle/>
        <a:p>
          <a:endParaRPr lang="ru-RU"/>
        </a:p>
      </dgm:t>
    </dgm:pt>
    <dgm:pt modelId="{3B5A3205-74A2-45E0-89B3-A55EFFE1E82F}" type="pres">
      <dgm:prSet presAssocID="{DAA13D67-9789-4852-BE30-37CDA646A6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1A5618-A33F-4ED8-96F7-BD2661B3FF61}" type="pres">
      <dgm:prSet presAssocID="{E2C6E983-3EA0-4D36-A7BB-C98EEBC6DA25}" presName="parentText" presStyleLbl="node1" presStyleIdx="0" presStyleCnt="1" custScaleY="23430" custLinFactNeighborX="-6509" custLinFactNeighborY="446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87B7CC-37DB-4A12-90F4-792B49CF97EE}" type="presOf" srcId="{E2C6E983-3EA0-4D36-A7BB-C98EEBC6DA25}" destId="{6B1A5618-A33F-4ED8-96F7-BD2661B3FF61}" srcOrd="0" destOrd="0" presId="urn:microsoft.com/office/officeart/2005/8/layout/vList2"/>
    <dgm:cxn modelId="{202F5E48-E7C1-429E-83E7-2FCBFC126E69}" type="presOf" srcId="{DAA13D67-9789-4852-BE30-37CDA646A642}" destId="{3B5A3205-74A2-45E0-89B3-A55EFFE1E82F}" srcOrd="0" destOrd="0" presId="urn:microsoft.com/office/officeart/2005/8/layout/vList2"/>
    <dgm:cxn modelId="{93234A7C-0E81-4E8B-A3D4-07D57EDB5F1C}" srcId="{DAA13D67-9789-4852-BE30-37CDA646A642}" destId="{E2C6E983-3EA0-4D36-A7BB-C98EEBC6DA25}" srcOrd="0" destOrd="0" parTransId="{2126DDB3-97FB-4978-AEB7-7C5CE61BBBA9}" sibTransId="{5D6EC361-4C7F-4597-8733-1050EC0C5CAD}"/>
    <dgm:cxn modelId="{5DE44716-8FBB-43B6-8404-BA1F8F432DCB}" type="presParOf" srcId="{3B5A3205-74A2-45E0-89B3-A55EFFE1E82F}" destId="{6B1A5618-A33F-4ED8-96F7-BD2661B3FF6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8538E72-E9C0-43C7-BFAF-44CD36A5A064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EA3076-F290-4706-9BDE-61FE44EE6D7C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от продажи муниципального имущества –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8 млн.руб. (нежилые помещения – 4,7 млн.руб.,  земельные участки – 3,3 млн.руб.)</a:t>
          </a:r>
          <a:endParaRPr lang="ru-RU" sz="14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CA4F45-10B9-4303-B3AB-654086782D46}" type="parTrans" cxnId="{E36813E4-1EEC-486F-8778-218645384262}">
      <dgm:prSet/>
      <dgm:spPr/>
      <dgm:t>
        <a:bodyPr/>
        <a:lstStyle/>
        <a:p>
          <a:endParaRPr lang="ru-RU" sz="14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D8B94E-7D75-4C4C-BBBD-E903384BF581}" type="sibTrans" cxnId="{E36813E4-1EEC-486F-8778-218645384262}">
      <dgm:prSet/>
      <dgm:spPr/>
      <dgm:t>
        <a:bodyPr/>
        <a:lstStyle/>
        <a:p>
          <a:endParaRPr lang="ru-RU" sz="14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DC5A81-55C4-48E2-A1FF-0B4C9E8836E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от продажи акций ОАО «Пикалевская горсеть» - 970 тыс.руб.</a:t>
          </a:r>
          <a:endParaRPr lang="ru-RU" sz="14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3B4DA8-D224-4247-9858-D92C9DA60367}" type="parTrans" cxnId="{A969C52E-8E52-462D-AC17-AFDDB208CB46}">
      <dgm:prSet/>
      <dgm:spPr/>
      <dgm:t>
        <a:bodyPr/>
        <a:lstStyle/>
        <a:p>
          <a:endParaRPr lang="ru-RU" sz="14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21B2C4-B86A-4E2D-A359-1E0D83165C86}" type="sibTrans" cxnId="{A969C52E-8E52-462D-AC17-AFDDB208CB46}">
      <dgm:prSet/>
      <dgm:spPr/>
      <dgm:t>
        <a:bodyPr/>
        <a:lstStyle/>
        <a:p>
          <a:endParaRPr lang="ru-RU" sz="14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420665-951C-46BB-AA32-77861132246C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от аренды имущества – 27,6 млн.руб. (нежилые помещения – 9,6 млн.руб.,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земельные участки – 18 млн.руб.)</a:t>
          </a:r>
          <a:endParaRPr lang="ru-RU" sz="14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29FF92-FBA8-4F29-B4DA-3E29B41708F2}" type="parTrans" cxnId="{BBBB3DD4-CE7B-4B10-BBFF-8151C0F61FD7}">
      <dgm:prSet/>
      <dgm:spPr/>
      <dgm:t>
        <a:bodyPr/>
        <a:lstStyle/>
        <a:p>
          <a:endParaRPr lang="ru-RU" sz="14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3EA8647B-9409-4FBB-A8B2-B49CAB848674}" type="sibTrans" cxnId="{BBBB3DD4-CE7B-4B10-BBFF-8151C0F61FD7}">
      <dgm:prSet/>
      <dgm:spPr/>
      <dgm:t>
        <a:bodyPr/>
        <a:lstStyle/>
        <a:p>
          <a:endParaRPr lang="ru-RU" sz="14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425000-B818-4731-9BE5-13A11A03529B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плата за наём муниципального жилого фонда – 2,4 млн.руб.</a:t>
          </a:r>
          <a:endParaRPr lang="ru-RU" sz="14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CCB0579C-CF6B-491F-97CC-23087FB9CBB5}" type="parTrans" cxnId="{2B65D782-04FF-409D-B3C0-DA973203EA7F}">
      <dgm:prSet/>
      <dgm:spPr/>
      <dgm:t>
        <a:bodyPr/>
        <a:lstStyle/>
        <a:p>
          <a:endParaRPr lang="ru-RU" sz="1400"/>
        </a:p>
      </dgm:t>
    </dgm:pt>
    <dgm:pt modelId="{BB805212-AF03-4A09-A512-C39489A571BF}" type="sibTrans" cxnId="{2B65D782-04FF-409D-B3C0-DA973203EA7F}">
      <dgm:prSet/>
      <dgm:spPr/>
      <dgm:t>
        <a:bodyPr/>
        <a:lstStyle/>
        <a:p>
          <a:endParaRPr lang="ru-RU" sz="1400"/>
        </a:p>
      </dgm:t>
    </dgm:pt>
    <dgm:pt modelId="{4AFC9B0F-1F66-4C5E-B6CB-3F4B1358BAA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часть прибыли муниципальных унитарных предприятий – 300 тыс.руб.</a:t>
          </a:r>
          <a:endParaRPr lang="ru-RU" sz="14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6A3994-52AB-4EEC-BF44-2C1B344A7F42}" type="parTrans" cxnId="{22DD8C29-FE17-4022-BDBF-4457013F4364}">
      <dgm:prSet/>
      <dgm:spPr/>
      <dgm:t>
        <a:bodyPr/>
        <a:lstStyle/>
        <a:p>
          <a:endParaRPr lang="ru-RU" sz="1400"/>
        </a:p>
      </dgm:t>
    </dgm:pt>
    <dgm:pt modelId="{B490BCA7-436F-4A6F-BEB9-D98C9E6B0DB4}" type="sibTrans" cxnId="{22DD8C29-FE17-4022-BDBF-4457013F4364}">
      <dgm:prSet/>
      <dgm:spPr/>
      <dgm:t>
        <a:bodyPr/>
        <a:lstStyle/>
        <a:p>
          <a:endParaRPr lang="ru-RU" sz="1400"/>
        </a:p>
      </dgm:t>
    </dgm:pt>
    <dgm:pt modelId="{058438B6-9393-4E90-8A0B-E9CCE58A2BFB}" type="pres">
      <dgm:prSet presAssocID="{28538E72-E9C0-43C7-BFAF-44CD36A5A0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FF0860-AB97-4CB9-97A2-4849C4C50B86}" type="pres">
      <dgm:prSet presAssocID="{3BEA3076-F290-4706-9BDE-61FE44EE6D7C}" presName="parentLin" presStyleCnt="0"/>
      <dgm:spPr/>
    </dgm:pt>
    <dgm:pt modelId="{804CA9E8-D03A-4990-89E4-EDB4E1DFA432}" type="pres">
      <dgm:prSet presAssocID="{3BEA3076-F290-4706-9BDE-61FE44EE6D7C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FE4EE82-7C54-4E0B-9388-3140DCCFE62F}" type="pres">
      <dgm:prSet presAssocID="{3BEA3076-F290-4706-9BDE-61FE44EE6D7C}" presName="parentText" presStyleLbl="node1" presStyleIdx="0" presStyleCnt="5" custScaleX="128500" custScaleY="1295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4D461-EBFB-4087-A8A3-06A0D7B9CDE6}" type="pres">
      <dgm:prSet presAssocID="{3BEA3076-F290-4706-9BDE-61FE44EE6D7C}" presName="negativeSpace" presStyleCnt="0"/>
      <dgm:spPr/>
    </dgm:pt>
    <dgm:pt modelId="{3948C4AB-759E-414E-957E-F002F5C9B87F}" type="pres">
      <dgm:prSet presAssocID="{3BEA3076-F290-4706-9BDE-61FE44EE6D7C}" presName="childText" presStyleLbl="conFgAcc1" presStyleIdx="0" presStyleCnt="5">
        <dgm:presLayoutVars>
          <dgm:bulletEnabled val="1"/>
        </dgm:presLayoutVars>
      </dgm:prSet>
      <dgm:spPr/>
    </dgm:pt>
    <dgm:pt modelId="{740ABEB8-B0F0-4C16-B549-2D19F7951D83}" type="pres">
      <dgm:prSet presAssocID="{D8D8B94E-7D75-4C4C-BBBD-E903384BF581}" presName="spaceBetweenRectangles" presStyleCnt="0"/>
      <dgm:spPr/>
    </dgm:pt>
    <dgm:pt modelId="{2E67397B-3D30-4142-B353-70C2E091721F}" type="pres">
      <dgm:prSet presAssocID="{07DC5A81-55C4-48E2-A1FF-0B4C9E8836E2}" presName="parentLin" presStyleCnt="0"/>
      <dgm:spPr/>
    </dgm:pt>
    <dgm:pt modelId="{63940204-8948-4B48-9FE2-75CA358E9309}" type="pres">
      <dgm:prSet presAssocID="{07DC5A81-55C4-48E2-A1FF-0B4C9E8836E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B07817D-0C46-4C53-B9D7-8DF831B54E00}" type="pres">
      <dgm:prSet presAssocID="{07DC5A81-55C4-48E2-A1FF-0B4C9E8836E2}" presName="parentText" presStyleLbl="node1" presStyleIdx="1" presStyleCnt="5" custScaleX="127425" custScaleY="76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D8A19-B113-4EF3-AE33-14BDBCB7722E}" type="pres">
      <dgm:prSet presAssocID="{07DC5A81-55C4-48E2-A1FF-0B4C9E8836E2}" presName="negativeSpace" presStyleCnt="0"/>
      <dgm:spPr/>
    </dgm:pt>
    <dgm:pt modelId="{9E104A72-20D5-4C17-B2AD-C5C8752E4127}" type="pres">
      <dgm:prSet presAssocID="{07DC5A81-55C4-48E2-A1FF-0B4C9E8836E2}" presName="childText" presStyleLbl="conFgAcc1" presStyleIdx="1" presStyleCnt="5">
        <dgm:presLayoutVars>
          <dgm:bulletEnabled val="1"/>
        </dgm:presLayoutVars>
      </dgm:prSet>
      <dgm:spPr/>
    </dgm:pt>
    <dgm:pt modelId="{F63CB59A-29D1-4EFB-8880-A61C9CC31E0C}" type="pres">
      <dgm:prSet presAssocID="{7C21B2C4-B86A-4E2D-A359-1E0D83165C86}" presName="spaceBetweenRectangles" presStyleCnt="0"/>
      <dgm:spPr/>
    </dgm:pt>
    <dgm:pt modelId="{CC63CD4C-5FC8-414E-B3D6-9C3FC3D4028F}" type="pres">
      <dgm:prSet presAssocID="{6E420665-951C-46BB-AA32-77861132246C}" presName="parentLin" presStyleCnt="0"/>
      <dgm:spPr/>
    </dgm:pt>
    <dgm:pt modelId="{9938847B-4D42-4B68-B0D7-D45CED4D0343}" type="pres">
      <dgm:prSet presAssocID="{6E420665-951C-46BB-AA32-77861132246C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5F9BD740-9162-48B9-8E78-9927FA021AAF}" type="pres">
      <dgm:prSet presAssocID="{6E420665-951C-46BB-AA32-77861132246C}" presName="parentText" presStyleLbl="node1" presStyleIdx="2" presStyleCnt="5" custScaleX="126887" custScaleY="115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2234B-B5DC-4746-BC02-865EAECD1061}" type="pres">
      <dgm:prSet presAssocID="{6E420665-951C-46BB-AA32-77861132246C}" presName="negativeSpace" presStyleCnt="0"/>
      <dgm:spPr/>
    </dgm:pt>
    <dgm:pt modelId="{0BC7442C-5942-4C37-815E-D9BB5338E834}" type="pres">
      <dgm:prSet presAssocID="{6E420665-951C-46BB-AA32-77861132246C}" presName="childText" presStyleLbl="conFgAcc1" presStyleIdx="2" presStyleCnt="5">
        <dgm:presLayoutVars>
          <dgm:bulletEnabled val="1"/>
        </dgm:presLayoutVars>
      </dgm:prSet>
      <dgm:spPr/>
    </dgm:pt>
    <dgm:pt modelId="{CDD51831-C7CC-4D60-883A-AFFB7D88CFF5}" type="pres">
      <dgm:prSet presAssocID="{3EA8647B-9409-4FBB-A8B2-B49CAB848674}" presName="spaceBetweenRectangles" presStyleCnt="0"/>
      <dgm:spPr/>
    </dgm:pt>
    <dgm:pt modelId="{5881F16A-7B3E-4170-9CA6-F490A418ECA0}" type="pres">
      <dgm:prSet presAssocID="{0F425000-B818-4731-9BE5-13A11A03529B}" presName="parentLin" presStyleCnt="0"/>
      <dgm:spPr/>
    </dgm:pt>
    <dgm:pt modelId="{40282DD4-B784-43DD-9FDA-FADE83F85E54}" type="pres">
      <dgm:prSet presAssocID="{0F425000-B818-4731-9BE5-13A11A03529B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362459D0-C2C9-4F2E-B808-61BFE1609814}" type="pres">
      <dgm:prSet presAssocID="{0F425000-B818-4731-9BE5-13A11A03529B}" presName="parentText" presStyleLbl="node1" presStyleIdx="3" presStyleCnt="5" custScaleX="1301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4E3EA-07C9-4889-BAF5-745956B6F0DB}" type="pres">
      <dgm:prSet presAssocID="{0F425000-B818-4731-9BE5-13A11A03529B}" presName="negativeSpace" presStyleCnt="0"/>
      <dgm:spPr/>
    </dgm:pt>
    <dgm:pt modelId="{06AD0EC1-9866-49DD-8B9A-4E0C087061F3}" type="pres">
      <dgm:prSet presAssocID="{0F425000-B818-4731-9BE5-13A11A03529B}" presName="childText" presStyleLbl="conFgAcc1" presStyleIdx="3" presStyleCnt="5">
        <dgm:presLayoutVars>
          <dgm:bulletEnabled val="1"/>
        </dgm:presLayoutVars>
      </dgm:prSet>
      <dgm:spPr/>
    </dgm:pt>
    <dgm:pt modelId="{3AA84207-F201-46BA-BE5B-74975DC183D8}" type="pres">
      <dgm:prSet presAssocID="{BB805212-AF03-4A09-A512-C39489A571BF}" presName="spaceBetweenRectangles" presStyleCnt="0"/>
      <dgm:spPr/>
    </dgm:pt>
    <dgm:pt modelId="{2424DE0A-2940-4FF2-9B07-13D53F987F5D}" type="pres">
      <dgm:prSet presAssocID="{4AFC9B0F-1F66-4C5E-B6CB-3F4B1358BAA1}" presName="parentLin" presStyleCnt="0"/>
      <dgm:spPr/>
    </dgm:pt>
    <dgm:pt modelId="{8DF3023E-E147-4DA2-82E3-16CADB2C5067}" type="pres">
      <dgm:prSet presAssocID="{4AFC9B0F-1F66-4C5E-B6CB-3F4B1358BAA1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4A614D1-9371-475A-B332-E1AEF8513BF8}" type="pres">
      <dgm:prSet presAssocID="{4AFC9B0F-1F66-4C5E-B6CB-3F4B1358BAA1}" presName="parentText" presStyleLbl="node1" presStyleIdx="4" presStyleCnt="5" custScaleX="129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B88477-5856-4D8D-9D02-691B594F1893}" type="pres">
      <dgm:prSet presAssocID="{4AFC9B0F-1F66-4C5E-B6CB-3F4B1358BAA1}" presName="negativeSpace" presStyleCnt="0"/>
      <dgm:spPr/>
    </dgm:pt>
    <dgm:pt modelId="{10E4575E-C193-4D4B-B363-8E198FFBB52E}" type="pres">
      <dgm:prSet presAssocID="{4AFC9B0F-1F66-4C5E-B6CB-3F4B1358BAA1}" presName="childText" presStyleLbl="conFgAcc1" presStyleIdx="4" presStyleCnt="5" custLinFactNeighborX="-189" custLinFactNeighborY="481">
        <dgm:presLayoutVars>
          <dgm:bulletEnabled val="1"/>
        </dgm:presLayoutVars>
      </dgm:prSet>
      <dgm:spPr/>
    </dgm:pt>
  </dgm:ptLst>
  <dgm:cxnLst>
    <dgm:cxn modelId="{BBBB3DD4-CE7B-4B10-BBFF-8151C0F61FD7}" srcId="{28538E72-E9C0-43C7-BFAF-44CD36A5A064}" destId="{6E420665-951C-46BB-AA32-77861132246C}" srcOrd="2" destOrd="0" parTransId="{5D29FF92-FBA8-4F29-B4DA-3E29B41708F2}" sibTransId="{3EA8647B-9409-4FBB-A8B2-B49CAB848674}"/>
    <dgm:cxn modelId="{A969C52E-8E52-462D-AC17-AFDDB208CB46}" srcId="{28538E72-E9C0-43C7-BFAF-44CD36A5A064}" destId="{07DC5A81-55C4-48E2-A1FF-0B4C9E8836E2}" srcOrd="1" destOrd="0" parTransId="{FB3B4DA8-D224-4247-9858-D92C9DA60367}" sibTransId="{7C21B2C4-B86A-4E2D-A359-1E0D83165C86}"/>
    <dgm:cxn modelId="{F7501542-C3FE-4D60-8EC1-9389DB2DF548}" type="presOf" srcId="{07DC5A81-55C4-48E2-A1FF-0B4C9E8836E2}" destId="{BB07817D-0C46-4C53-B9D7-8DF831B54E00}" srcOrd="1" destOrd="0" presId="urn:microsoft.com/office/officeart/2005/8/layout/list1"/>
    <dgm:cxn modelId="{5AE5459A-A63E-482F-A7B7-76BBB83EE52A}" type="presOf" srcId="{4AFC9B0F-1F66-4C5E-B6CB-3F4B1358BAA1}" destId="{E4A614D1-9371-475A-B332-E1AEF8513BF8}" srcOrd="1" destOrd="0" presId="urn:microsoft.com/office/officeart/2005/8/layout/list1"/>
    <dgm:cxn modelId="{ECDD9E6C-CD96-4534-ACA1-CCBAA1F18602}" type="presOf" srcId="{6E420665-951C-46BB-AA32-77861132246C}" destId="{9938847B-4D42-4B68-B0D7-D45CED4D0343}" srcOrd="0" destOrd="0" presId="urn:microsoft.com/office/officeart/2005/8/layout/list1"/>
    <dgm:cxn modelId="{B1D3F26D-F1D4-4369-B42F-FC32DCF39AEF}" type="presOf" srcId="{0F425000-B818-4731-9BE5-13A11A03529B}" destId="{362459D0-C2C9-4F2E-B808-61BFE1609814}" srcOrd="1" destOrd="0" presId="urn:microsoft.com/office/officeart/2005/8/layout/list1"/>
    <dgm:cxn modelId="{22DD8C29-FE17-4022-BDBF-4457013F4364}" srcId="{28538E72-E9C0-43C7-BFAF-44CD36A5A064}" destId="{4AFC9B0F-1F66-4C5E-B6CB-3F4B1358BAA1}" srcOrd="4" destOrd="0" parTransId="{C96A3994-52AB-4EEC-BF44-2C1B344A7F42}" sibTransId="{B490BCA7-436F-4A6F-BEB9-D98C9E6B0DB4}"/>
    <dgm:cxn modelId="{3B86AC6C-9622-4603-816B-3E261A8F368B}" type="presOf" srcId="{07DC5A81-55C4-48E2-A1FF-0B4C9E8836E2}" destId="{63940204-8948-4B48-9FE2-75CA358E9309}" srcOrd="0" destOrd="0" presId="urn:microsoft.com/office/officeart/2005/8/layout/list1"/>
    <dgm:cxn modelId="{E36813E4-1EEC-486F-8778-218645384262}" srcId="{28538E72-E9C0-43C7-BFAF-44CD36A5A064}" destId="{3BEA3076-F290-4706-9BDE-61FE44EE6D7C}" srcOrd="0" destOrd="0" parTransId="{4ECA4F45-10B9-4303-B3AB-654086782D46}" sibTransId="{D8D8B94E-7D75-4C4C-BBBD-E903384BF581}"/>
    <dgm:cxn modelId="{C7BC8B8D-8060-41AF-95C4-9BD3C3367444}" type="presOf" srcId="{0F425000-B818-4731-9BE5-13A11A03529B}" destId="{40282DD4-B784-43DD-9FDA-FADE83F85E54}" srcOrd="0" destOrd="0" presId="urn:microsoft.com/office/officeart/2005/8/layout/list1"/>
    <dgm:cxn modelId="{47F5C934-98BA-4DD7-AF9E-7C066502DB62}" type="presOf" srcId="{3BEA3076-F290-4706-9BDE-61FE44EE6D7C}" destId="{0FE4EE82-7C54-4E0B-9388-3140DCCFE62F}" srcOrd="1" destOrd="0" presId="urn:microsoft.com/office/officeart/2005/8/layout/list1"/>
    <dgm:cxn modelId="{849473A9-5351-47E3-BD62-FC0A1F498BE1}" type="presOf" srcId="{28538E72-E9C0-43C7-BFAF-44CD36A5A064}" destId="{058438B6-9393-4E90-8A0B-E9CCE58A2BFB}" srcOrd="0" destOrd="0" presId="urn:microsoft.com/office/officeart/2005/8/layout/list1"/>
    <dgm:cxn modelId="{2B65D782-04FF-409D-B3C0-DA973203EA7F}" srcId="{28538E72-E9C0-43C7-BFAF-44CD36A5A064}" destId="{0F425000-B818-4731-9BE5-13A11A03529B}" srcOrd="3" destOrd="0" parTransId="{CCB0579C-CF6B-491F-97CC-23087FB9CBB5}" sibTransId="{BB805212-AF03-4A09-A512-C39489A571BF}"/>
    <dgm:cxn modelId="{014D6765-ECE8-4727-B47D-4943D0B3C761}" type="presOf" srcId="{3BEA3076-F290-4706-9BDE-61FE44EE6D7C}" destId="{804CA9E8-D03A-4990-89E4-EDB4E1DFA432}" srcOrd="0" destOrd="0" presId="urn:microsoft.com/office/officeart/2005/8/layout/list1"/>
    <dgm:cxn modelId="{B42B17FC-FE8B-4335-96B6-8DC8210C034E}" type="presOf" srcId="{6E420665-951C-46BB-AA32-77861132246C}" destId="{5F9BD740-9162-48B9-8E78-9927FA021AAF}" srcOrd="1" destOrd="0" presId="urn:microsoft.com/office/officeart/2005/8/layout/list1"/>
    <dgm:cxn modelId="{9CE4A199-1FDF-4714-B265-49D53ABD16DD}" type="presOf" srcId="{4AFC9B0F-1F66-4C5E-B6CB-3F4B1358BAA1}" destId="{8DF3023E-E147-4DA2-82E3-16CADB2C5067}" srcOrd="0" destOrd="0" presId="urn:microsoft.com/office/officeart/2005/8/layout/list1"/>
    <dgm:cxn modelId="{D8153165-B783-4000-BF96-5F910D260E07}" type="presParOf" srcId="{058438B6-9393-4E90-8A0B-E9CCE58A2BFB}" destId="{47FF0860-AB97-4CB9-97A2-4849C4C50B86}" srcOrd="0" destOrd="0" presId="urn:microsoft.com/office/officeart/2005/8/layout/list1"/>
    <dgm:cxn modelId="{66F28888-BFA7-40DB-AE26-1D03343BFF23}" type="presParOf" srcId="{47FF0860-AB97-4CB9-97A2-4849C4C50B86}" destId="{804CA9E8-D03A-4990-89E4-EDB4E1DFA432}" srcOrd="0" destOrd="0" presId="urn:microsoft.com/office/officeart/2005/8/layout/list1"/>
    <dgm:cxn modelId="{D2E52B55-C6CC-44D9-A874-1FBE11CF80DF}" type="presParOf" srcId="{47FF0860-AB97-4CB9-97A2-4849C4C50B86}" destId="{0FE4EE82-7C54-4E0B-9388-3140DCCFE62F}" srcOrd="1" destOrd="0" presId="urn:microsoft.com/office/officeart/2005/8/layout/list1"/>
    <dgm:cxn modelId="{2750ADAB-8F66-40BA-A3B3-7B6E4CCD6F8B}" type="presParOf" srcId="{058438B6-9393-4E90-8A0B-E9CCE58A2BFB}" destId="{01B4D461-EBFB-4087-A8A3-06A0D7B9CDE6}" srcOrd="1" destOrd="0" presId="urn:microsoft.com/office/officeart/2005/8/layout/list1"/>
    <dgm:cxn modelId="{694B8292-F06A-47E1-A246-EF3CB0E6CD30}" type="presParOf" srcId="{058438B6-9393-4E90-8A0B-E9CCE58A2BFB}" destId="{3948C4AB-759E-414E-957E-F002F5C9B87F}" srcOrd="2" destOrd="0" presId="urn:microsoft.com/office/officeart/2005/8/layout/list1"/>
    <dgm:cxn modelId="{C8661C26-E6B8-45FC-BC7C-2B601519643A}" type="presParOf" srcId="{058438B6-9393-4E90-8A0B-E9CCE58A2BFB}" destId="{740ABEB8-B0F0-4C16-B549-2D19F7951D83}" srcOrd="3" destOrd="0" presId="urn:microsoft.com/office/officeart/2005/8/layout/list1"/>
    <dgm:cxn modelId="{1CD3BC43-1CEE-4E4F-A715-93B1D1FA3354}" type="presParOf" srcId="{058438B6-9393-4E90-8A0B-E9CCE58A2BFB}" destId="{2E67397B-3D30-4142-B353-70C2E091721F}" srcOrd="4" destOrd="0" presId="urn:microsoft.com/office/officeart/2005/8/layout/list1"/>
    <dgm:cxn modelId="{6D2F7928-2B92-406B-9264-513C9CE2F4DB}" type="presParOf" srcId="{2E67397B-3D30-4142-B353-70C2E091721F}" destId="{63940204-8948-4B48-9FE2-75CA358E9309}" srcOrd="0" destOrd="0" presId="urn:microsoft.com/office/officeart/2005/8/layout/list1"/>
    <dgm:cxn modelId="{A0BEFEE6-43CC-4811-B5AE-D53FAFE1F671}" type="presParOf" srcId="{2E67397B-3D30-4142-B353-70C2E091721F}" destId="{BB07817D-0C46-4C53-B9D7-8DF831B54E00}" srcOrd="1" destOrd="0" presId="urn:microsoft.com/office/officeart/2005/8/layout/list1"/>
    <dgm:cxn modelId="{FC439A30-C7C4-4098-898C-E2BB0DE928CB}" type="presParOf" srcId="{058438B6-9393-4E90-8A0B-E9CCE58A2BFB}" destId="{177D8A19-B113-4EF3-AE33-14BDBCB7722E}" srcOrd="5" destOrd="0" presId="urn:microsoft.com/office/officeart/2005/8/layout/list1"/>
    <dgm:cxn modelId="{19CF8CAA-5D39-4B9E-AF3F-F60E2D28079E}" type="presParOf" srcId="{058438B6-9393-4E90-8A0B-E9CCE58A2BFB}" destId="{9E104A72-20D5-4C17-B2AD-C5C8752E4127}" srcOrd="6" destOrd="0" presId="urn:microsoft.com/office/officeart/2005/8/layout/list1"/>
    <dgm:cxn modelId="{88913E4E-280C-45A7-93D2-16BC8CA95AE3}" type="presParOf" srcId="{058438B6-9393-4E90-8A0B-E9CCE58A2BFB}" destId="{F63CB59A-29D1-4EFB-8880-A61C9CC31E0C}" srcOrd="7" destOrd="0" presId="urn:microsoft.com/office/officeart/2005/8/layout/list1"/>
    <dgm:cxn modelId="{61C4082F-CAC1-4FF5-8595-772EEFA18F73}" type="presParOf" srcId="{058438B6-9393-4E90-8A0B-E9CCE58A2BFB}" destId="{CC63CD4C-5FC8-414E-B3D6-9C3FC3D4028F}" srcOrd="8" destOrd="0" presId="urn:microsoft.com/office/officeart/2005/8/layout/list1"/>
    <dgm:cxn modelId="{A1E1CA1F-19DF-46C5-B6DF-59366E4EAF72}" type="presParOf" srcId="{CC63CD4C-5FC8-414E-B3D6-9C3FC3D4028F}" destId="{9938847B-4D42-4B68-B0D7-D45CED4D0343}" srcOrd="0" destOrd="0" presId="urn:microsoft.com/office/officeart/2005/8/layout/list1"/>
    <dgm:cxn modelId="{2B9807F0-B5BF-47A3-B278-D582E58DA461}" type="presParOf" srcId="{CC63CD4C-5FC8-414E-B3D6-9C3FC3D4028F}" destId="{5F9BD740-9162-48B9-8E78-9927FA021AAF}" srcOrd="1" destOrd="0" presId="urn:microsoft.com/office/officeart/2005/8/layout/list1"/>
    <dgm:cxn modelId="{D341B4C6-CBE3-4C65-9D62-4E98646632ED}" type="presParOf" srcId="{058438B6-9393-4E90-8A0B-E9CCE58A2BFB}" destId="{B142234B-B5DC-4746-BC02-865EAECD1061}" srcOrd="9" destOrd="0" presId="urn:microsoft.com/office/officeart/2005/8/layout/list1"/>
    <dgm:cxn modelId="{8E480E9E-3A74-4F90-BF2A-2CEDFD7A35FF}" type="presParOf" srcId="{058438B6-9393-4E90-8A0B-E9CCE58A2BFB}" destId="{0BC7442C-5942-4C37-815E-D9BB5338E834}" srcOrd="10" destOrd="0" presId="urn:microsoft.com/office/officeart/2005/8/layout/list1"/>
    <dgm:cxn modelId="{0352A5BD-0CBC-4D05-98ED-6436052B0E7A}" type="presParOf" srcId="{058438B6-9393-4E90-8A0B-E9CCE58A2BFB}" destId="{CDD51831-C7CC-4D60-883A-AFFB7D88CFF5}" srcOrd="11" destOrd="0" presId="urn:microsoft.com/office/officeart/2005/8/layout/list1"/>
    <dgm:cxn modelId="{F0FBF17E-599E-4EBC-9E26-A73759DC9390}" type="presParOf" srcId="{058438B6-9393-4E90-8A0B-E9CCE58A2BFB}" destId="{5881F16A-7B3E-4170-9CA6-F490A418ECA0}" srcOrd="12" destOrd="0" presId="urn:microsoft.com/office/officeart/2005/8/layout/list1"/>
    <dgm:cxn modelId="{861993CB-EED2-4190-A8E9-F54AD752D056}" type="presParOf" srcId="{5881F16A-7B3E-4170-9CA6-F490A418ECA0}" destId="{40282DD4-B784-43DD-9FDA-FADE83F85E54}" srcOrd="0" destOrd="0" presId="urn:microsoft.com/office/officeart/2005/8/layout/list1"/>
    <dgm:cxn modelId="{1FBD73DA-6F9F-4B23-9CD4-957C20079573}" type="presParOf" srcId="{5881F16A-7B3E-4170-9CA6-F490A418ECA0}" destId="{362459D0-C2C9-4F2E-B808-61BFE1609814}" srcOrd="1" destOrd="0" presId="urn:microsoft.com/office/officeart/2005/8/layout/list1"/>
    <dgm:cxn modelId="{EDCD97D0-2898-48D8-B171-ED693037DAFA}" type="presParOf" srcId="{058438B6-9393-4E90-8A0B-E9CCE58A2BFB}" destId="{6664E3EA-07C9-4889-BAF5-745956B6F0DB}" srcOrd="13" destOrd="0" presId="urn:microsoft.com/office/officeart/2005/8/layout/list1"/>
    <dgm:cxn modelId="{EB1172AE-9AEB-45C6-967C-F1017C3269B1}" type="presParOf" srcId="{058438B6-9393-4E90-8A0B-E9CCE58A2BFB}" destId="{06AD0EC1-9866-49DD-8B9A-4E0C087061F3}" srcOrd="14" destOrd="0" presId="urn:microsoft.com/office/officeart/2005/8/layout/list1"/>
    <dgm:cxn modelId="{1C290F48-2EEC-4577-B630-5B97035E3C19}" type="presParOf" srcId="{058438B6-9393-4E90-8A0B-E9CCE58A2BFB}" destId="{3AA84207-F201-46BA-BE5B-74975DC183D8}" srcOrd="15" destOrd="0" presId="urn:microsoft.com/office/officeart/2005/8/layout/list1"/>
    <dgm:cxn modelId="{98369DB3-4144-4DF1-9E24-94FEC64BDFF4}" type="presParOf" srcId="{058438B6-9393-4E90-8A0B-E9CCE58A2BFB}" destId="{2424DE0A-2940-4FF2-9B07-13D53F987F5D}" srcOrd="16" destOrd="0" presId="urn:microsoft.com/office/officeart/2005/8/layout/list1"/>
    <dgm:cxn modelId="{E9717A2C-C363-4616-96BF-ED7B381C4EDF}" type="presParOf" srcId="{2424DE0A-2940-4FF2-9B07-13D53F987F5D}" destId="{8DF3023E-E147-4DA2-82E3-16CADB2C5067}" srcOrd="0" destOrd="0" presId="urn:microsoft.com/office/officeart/2005/8/layout/list1"/>
    <dgm:cxn modelId="{E37383F0-7272-4A09-BE5E-2F435CF308C6}" type="presParOf" srcId="{2424DE0A-2940-4FF2-9B07-13D53F987F5D}" destId="{E4A614D1-9371-475A-B332-E1AEF8513BF8}" srcOrd="1" destOrd="0" presId="urn:microsoft.com/office/officeart/2005/8/layout/list1"/>
    <dgm:cxn modelId="{42140811-1333-422D-BEEC-D11B7D883A8C}" type="presParOf" srcId="{058438B6-9393-4E90-8A0B-E9CCE58A2BFB}" destId="{11B88477-5856-4D8D-9D02-691B594F1893}" srcOrd="17" destOrd="0" presId="urn:microsoft.com/office/officeart/2005/8/layout/list1"/>
    <dgm:cxn modelId="{C57380BC-92A3-42A1-B62F-1B36EC017312}" type="presParOf" srcId="{058438B6-9393-4E90-8A0B-E9CCE58A2BFB}" destId="{10E4575E-C193-4D4B-B363-8E198FFBB52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8538E72-E9C0-43C7-BFAF-44CD36A5A064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EA3076-F290-4706-9BDE-61FE44EE6D7C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5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по арендной плате за муниципальное имущество – 2,6 млн.руб.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5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(в т.ч. задолженность прошлых лет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5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1,6 млн.руб.)</a:t>
          </a:r>
          <a:endParaRPr lang="ru-RU" sz="15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CA4F45-10B9-4303-B3AB-654086782D46}" type="parTrans" cxnId="{E36813E4-1EEC-486F-8778-218645384262}">
      <dgm:prSet/>
      <dgm:spPr/>
      <dgm:t>
        <a:bodyPr/>
        <a:lstStyle/>
        <a:p>
          <a:pPr algn="ctr"/>
          <a:endParaRPr lang="ru-RU" sz="15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D8B94E-7D75-4C4C-BBBD-E903384BF581}" type="sibTrans" cxnId="{E36813E4-1EEC-486F-8778-218645384262}">
      <dgm:prSet/>
      <dgm:spPr/>
      <dgm:t>
        <a:bodyPr/>
        <a:lstStyle/>
        <a:p>
          <a:pPr algn="ctr"/>
          <a:endParaRPr lang="ru-RU" sz="15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DC5A81-55C4-48E2-A1FF-0B4C9E8836E2}">
      <dgm:prSet phldrT="[Текст]" custT="1"/>
      <dgm:spPr/>
      <dgm:t>
        <a:bodyPr/>
        <a:lstStyle/>
        <a:p>
          <a:pPr algn="ctr"/>
          <a:r>
            <a:rPr lang="ru-RU" sz="15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по договорам коммерческого найма жилых помещений – 24 тыс.руб. </a:t>
          </a:r>
          <a:endParaRPr lang="ru-RU" sz="15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B3B4DA8-D224-4247-9858-D92C9DA60367}" type="parTrans" cxnId="{A969C52E-8E52-462D-AC17-AFDDB208CB46}">
      <dgm:prSet/>
      <dgm:spPr/>
      <dgm:t>
        <a:bodyPr/>
        <a:lstStyle/>
        <a:p>
          <a:pPr algn="ctr"/>
          <a:endParaRPr lang="ru-RU" sz="15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21B2C4-B86A-4E2D-A359-1E0D83165C86}" type="sibTrans" cxnId="{A969C52E-8E52-462D-AC17-AFDDB208CB46}">
      <dgm:prSet/>
      <dgm:spPr/>
      <dgm:t>
        <a:bodyPr/>
        <a:lstStyle/>
        <a:p>
          <a:pPr algn="ctr"/>
          <a:endParaRPr lang="ru-RU" sz="15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6E420665-951C-46BB-AA32-77861132246C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5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по арендной плате за земельные участки – 10 млн.руб.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5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(в т.ч. задолженность прошлых лет </a:t>
          </a:r>
        </a:p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5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7,4 млн.руб.)</a:t>
          </a:r>
          <a:endParaRPr lang="ru-RU" sz="15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29FF92-FBA8-4F29-B4DA-3E29B41708F2}" type="parTrans" cxnId="{BBBB3DD4-CE7B-4B10-BBFF-8151C0F61FD7}">
      <dgm:prSet/>
      <dgm:spPr/>
      <dgm:t>
        <a:bodyPr/>
        <a:lstStyle/>
        <a:p>
          <a:pPr algn="ctr"/>
          <a:endParaRPr lang="ru-RU" sz="15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3EA8647B-9409-4FBB-A8B2-B49CAB848674}" type="sibTrans" cxnId="{BBBB3DD4-CE7B-4B10-BBFF-8151C0F61FD7}">
      <dgm:prSet/>
      <dgm:spPr/>
      <dgm:t>
        <a:bodyPr/>
        <a:lstStyle/>
        <a:p>
          <a:pPr algn="ctr"/>
          <a:endParaRPr lang="ru-RU" sz="15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058438B6-9393-4E90-8A0B-E9CCE58A2BFB}" type="pres">
      <dgm:prSet presAssocID="{28538E72-E9C0-43C7-BFAF-44CD36A5A0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FF0860-AB97-4CB9-97A2-4849C4C50B86}" type="pres">
      <dgm:prSet presAssocID="{3BEA3076-F290-4706-9BDE-61FE44EE6D7C}" presName="parentLin" presStyleCnt="0"/>
      <dgm:spPr/>
    </dgm:pt>
    <dgm:pt modelId="{804CA9E8-D03A-4990-89E4-EDB4E1DFA432}" type="pres">
      <dgm:prSet presAssocID="{3BEA3076-F290-4706-9BDE-61FE44EE6D7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FE4EE82-7C54-4E0B-9388-3140DCCFE62F}" type="pres">
      <dgm:prSet presAssocID="{3BEA3076-F290-4706-9BDE-61FE44EE6D7C}" presName="parentText" presStyleLbl="node1" presStyleIdx="0" presStyleCnt="3" custScaleX="134232" custScaleY="117509" custLinFactNeighborX="-43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4D461-EBFB-4087-A8A3-06A0D7B9CDE6}" type="pres">
      <dgm:prSet presAssocID="{3BEA3076-F290-4706-9BDE-61FE44EE6D7C}" presName="negativeSpace" presStyleCnt="0"/>
      <dgm:spPr/>
    </dgm:pt>
    <dgm:pt modelId="{3948C4AB-759E-414E-957E-F002F5C9B87F}" type="pres">
      <dgm:prSet presAssocID="{3BEA3076-F290-4706-9BDE-61FE44EE6D7C}" presName="childText" presStyleLbl="conFgAcc1" presStyleIdx="0" presStyleCnt="3">
        <dgm:presLayoutVars>
          <dgm:bulletEnabled val="1"/>
        </dgm:presLayoutVars>
      </dgm:prSet>
      <dgm:spPr/>
    </dgm:pt>
    <dgm:pt modelId="{740ABEB8-B0F0-4C16-B549-2D19F7951D83}" type="pres">
      <dgm:prSet presAssocID="{D8D8B94E-7D75-4C4C-BBBD-E903384BF581}" presName="spaceBetweenRectangles" presStyleCnt="0"/>
      <dgm:spPr/>
    </dgm:pt>
    <dgm:pt modelId="{2E67397B-3D30-4142-B353-70C2E091721F}" type="pres">
      <dgm:prSet presAssocID="{07DC5A81-55C4-48E2-A1FF-0B4C9E8836E2}" presName="parentLin" presStyleCnt="0"/>
      <dgm:spPr/>
    </dgm:pt>
    <dgm:pt modelId="{63940204-8948-4B48-9FE2-75CA358E9309}" type="pres">
      <dgm:prSet presAssocID="{07DC5A81-55C4-48E2-A1FF-0B4C9E8836E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B07817D-0C46-4C53-B9D7-8DF831B54E00}" type="pres">
      <dgm:prSet presAssocID="{07DC5A81-55C4-48E2-A1FF-0B4C9E8836E2}" presName="parentText" presStyleLbl="node1" presStyleIdx="1" presStyleCnt="3" custScaleX="131331" custScaleY="82490" custLinFactNeighborX="-25802" custLinFactNeighborY="9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D8A19-B113-4EF3-AE33-14BDBCB7722E}" type="pres">
      <dgm:prSet presAssocID="{07DC5A81-55C4-48E2-A1FF-0B4C9E8836E2}" presName="negativeSpace" presStyleCnt="0"/>
      <dgm:spPr/>
    </dgm:pt>
    <dgm:pt modelId="{9E104A72-20D5-4C17-B2AD-C5C8752E4127}" type="pres">
      <dgm:prSet presAssocID="{07DC5A81-55C4-48E2-A1FF-0B4C9E8836E2}" presName="childText" presStyleLbl="conFgAcc1" presStyleIdx="1" presStyleCnt="3">
        <dgm:presLayoutVars>
          <dgm:bulletEnabled val="1"/>
        </dgm:presLayoutVars>
      </dgm:prSet>
      <dgm:spPr/>
    </dgm:pt>
    <dgm:pt modelId="{F63CB59A-29D1-4EFB-8880-A61C9CC31E0C}" type="pres">
      <dgm:prSet presAssocID="{7C21B2C4-B86A-4E2D-A359-1E0D83165C86}" presName="spaceBetweenRectangles" presStyleCnt="0"/>
      <dgm:spPr/>
    </dgm:pt>
    <dgm:pt modelId="{CC63CD4C-5FC8-414E-B3D6-9C3FC3D4028F}" type="pres">
      <dgm:prSet presAssocID="{6E420665-951C-46BB-AA32-77861132246C}" presName="parentLin" presStyleCnt="0"/>
      <dgm:spPr/>
    </dgm:pt>
    <dgm:pt modelId="{9938847B-4D42-4B68-B0D7-D45CED4D0343}" type="pres">
      <dgm:prSet presAssocID="{6E420665-951C-46BB-AA32-77861132246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F9BD740-9162-48B9-8E78-9927FA021AAF}" type="pres">
      <dgm:prSet presAssocID="{6E420665-951C-46BB-AA32-77861132246C}" presName="parentText" presStyleLbl="node1" presStyleIdx="2" presStyleCnt="3" custScaleX="128872" custScaleY="1223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2234B-B5DC-4746-BC02-865EAECD1061}" type="pres">
      <dgm:prSet presAssocID="{6E420665-951C-46BB-AA32-77861132246C}" presName="negativeSpace" presStyleCnt="0"/>
      <dgm:spPr/>
    </dgm:pt>
    <dgm:pt modelId="{0BC7442C-5942-4C37-815E-D9BB5338E834}" type="pres">
      <dgm:prSet presAssocID="{6E420665-951C-46BB-AA32-7786113224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969C52E-8E52-462D-AC17-AFDDB208CB46}" srcId="{28538E72-E9C0-43C7-BFAF-44CD36A5A064}" destId="{07DC5A81-55C4-48E2-A1FF-0B4C9E8836E2}" srcOrd="1" destOrd="0" parTransId="{FB3B4DA8-D224-4247-9858-D92C9DA60367}" sibTransId="{7C21B2C4-B86A-4E2D-A359-1E0D83165C86}"/>
    <dgm:cxn modelId="{B960D6F4-7FDA-4B7F-B22B-A83B23179706}" type="presOf" srcId="{6E420665-951C-46BB-AA32-77861132246C}" destId="{5F9BD740-9162-48B9-8E78-9927FA021AAF}" srcOrd="1" destOrd="0" presId="urn:microsoft.com/office/officeart/2005/8/layout/list1"/>
    <dgm:cxn modelId="{9371D87F-E7C2-40CA-B376-2F9206BF0459}" type="presOf" srcId="{28538E72-E9C0-43C7-BFAF-44CD36A5A064}" destId="{058438B6-9393-4E90-8A0B-E9CCE58A2BFB}" srcOrd="0" destOrd="0" presId="urn:microsoft.com/office/officeart/2005/8/layout/list1"/>
    <dgm:cxn modelId="{95B30D9E-D7F4-4202-B4F9-EB17E3905B9E}" type="presOf" srcId="{6E420665-951C-46BB-AA32-77861132246C}" destId="{9938847B-4D42-4B68-B0D7-D45CED4D0343}" srcOrd="0" destOrd="0" presId="urn:microsoft.com/office/officeart/2005/8/layout/list1"/>
    <dgm:cxn modelId="{A7BD5B3D-676D-49C7-8DD8-042342CBC425}" type="presOf" srcId="{3BEA3076-F290-4706-9BDE-61FE44EE6D7C}" destId="{0FE4EE82-7C54-4E0B-9388-3140DCCFE62F}" srcOrd="1" destOrd="0" presId="urn:microsoft.com/office/officeart/2005/8/layout/list1"/>
    <dgm:cxn modelId="{E36813E4-1EEC-486F-8778-218645384262}" srcId="{28538E72-E9C0-43C7-BFAF-44CD36A5A064}" destId="{3BEA3076-F290-4706-9BDE-61FE44EE6D7C}" srcOrd="0" destOrd="0" parTransId="{4ECA4F45-10B9-4303-B3AB-654086782D46}" sibTransId="{D8D8B94E-7D75-4C4C-BBBD-E903384BF581}"/>
    <dgm:cxn modelId="{FEA28750-4356-4D2C-B5AD-62C9FD2DD3EE}" type="presOf" srcId="{07DC5A81-55C4-48E2-A1FF-0B4C9E8836E2}" destId="{63940204-8948-4B48-9FE2-75CA358E9309}" srcOrd="0" destOrd="0" presId="urn:microsoft.com/office/officeart/2005/8/layout/list1"/>
    <dgm:cxn modelId="{5D899454-1381-4110-A72E-A0D8BE2D92C5}" type="presOf" srcId="{3BEA3076-F290-4706-9BDE-61FE44EE6D7C}" destId="{804CA9E8-D03A-4990-89E4-EDB4E1DFA432}" srcOrd="0" destOrd="0" presId="urn:microsoft.com/office/officeart/2005/8/layout/list1"/>
    <dgm:cxn modelId="{2043AF04-E491-46A9-85DA-2CA33C16C1A6}" type="presOf" srcId="{07DC5A81-55C4-48E2-A1FF-0B4C9E8836E2}" destId="{BB07817D-0C46-4C53-B9D7-8DF831B54E00}" srcOrd="1" destOrd="0" presId="urn:microsoft.com/office/officeart/2005/8/layout/list1"/>
    <dgm:cxn modelId="{BBBB3DD4-CE7B-4B10-BBFF-8151C0F61FD7}" srcId="{28538E72-E9C0-43C7-BFAF-44CD36A5A064}" destId="{6E420665-951C-46BB-AA32-77861132246C}" srcOrd="2" destOrd="0" parTransId="{5D29FF92-FBA8-4F29-B4DA-3E29B41708F2}" sibTransId="{3EA8647B-9409-4FBB-A8B2-B49CAB848674}"/>
    <dgm:cxn modelId="{C77FF924-B47A-40BA-A268-5746A38C05E6}" type="presParOf" srcId="{058438B6-9393-4E90-8A0B-E9CCE58A2BFB}" destId="{47FF0860-AB97-4CB9-97A2-4849C4C50B86}" srcOrd="0" destOrd="0" presId="urn:microsoft.com/office/officeart/2005/8/layout/list1"/>
    <dgm:cxn modelId="{CF28ADA4-6AB8-490D-B237-91856423683C}" type="presParOf" srcId="{47FF0860-AB97-4CB9-97A2-4849C4C50B86}" destId="{804CA9E8-D03A-4990-89E4-EDB4E1DFA432}" srcOrd="0" destOrd="0" presId="urn:microsoft.com/office/officeart/2005/8/layout/list1"/>
    <dgm:cxn modelId="{B0B111DE-09E5-4410-9FB7-09AE74F69F31}" type="presParOf" srcId="{47FF0860-AB97-4CB9-97A2-4849C4C50B86}" destId="{0FE4EE82-7C54-4E0B-9388-3140DCCFE62F}" srcOrd="1" destOrd="0" presId="urn:microsoft.com/office/officeart/2005/8/layout/list1"/>
    <dgm:cxn modelId="{B16BC8E4-25EE-4D2C-A6C9-884DD9A87BDA}" type="presParOf" srcId="{058438B6-9393-4E90-8A0B-E9CCE58A2BFB}" destId="{01B4D461-EBFB-4087-A8A3-06A0D7B9CDE6}" srcOrd="1" destOrd="0" presId="urn:microsoft.com/office/officeart/2005/8/layout/list1"/>
    <dgm:cxn modelId="{FA5EF3F7-3E40-4E24-B487-3AC0DBCE8814}" type="presParOf" srcId="{058438B6-9393-4E90-8A0B-E9CCE58A2BFB}" destId="{3948C4AB-759E-414E-957E-F002F5C9B87F}" srcOrd="2" destOrd="0" presId="urn:microsoft.com/office/officeart/2005/8/layout/list1"/>
    <dgm:cxn modelId="{10AE5720-473C-4FB9-B12C-476CF3B9C545}" type="presParOf" srcId="{058438B6-9393-4E90-8A0B-E9CCE58A2BFB}" destId="{740ABEB8-B0F0-4C16-B549-2D19F7951D83}" srcOrd="3" destOrd="0" presId="urn:microsoft.com/office/officeart/2005/8/layout/list1"/>
    <dgm:cxn modelId="{C8F1A36A-6D1A-4187-A2A7-97E8D6324726}" type="presParOf" srcId="{058438B6-9393-4E90-8A0B-E9CCE58A2BFB}" destId="{2E67397B-3D30-4142-B353-70C2E091721F}" srcOrd="4" destOrd="0" presId="urn:microsoft.com/office/officeart/2005/8/layout/list1"/>
    <dgm:cxn modelId="{ACC24543-35E5-4643-9703-07EEFA9FD4BB}" type="presParOf" srcId="{2E67397B-3D30-4142-B353-70C2E091721F}" destId="{63940204-8948-4B48-9FE2-75CA358E9309}" srcOrd="0" destOrd="0" presId="urn:microsoft.com/office/officeart/2005/8/layout/list1"/>
    <dgm:cxn modelId="{8364DFA7-17F5-45CA-A42B-8B2ABE3C4DA9}" type="presParOf" srcId="{2E67397B-3D30-4142-B353-70C2E091721F}" destId="{BB07817D-0C46-4C53-B9D7-8DF831B54E00}" srcOrd="1" destOrd="0" presId="urn:microsoft.com/office/officeart/2005/8/layout/list1"/>
    <dgm:cxn modelId="{53461558-034E-4CDF-B022-0560E3A220CF}" type="presParOf" srcId="{058438B6-9393-4E90-8A0B-E9CCE58A2BFB}" destId="{177D8A19-B113-4EF3-AE33-14BDBCB7722E}" srcOrd="5" destOrd="0" presId="urn:microsoft.com/office/officeart/2005/8/layout/list1"/>
    <dgm:cxn modelId="{12B154BC-1AE3-4234-B52D-650057F1EC0A}" type="presParOf" srcId="{058438B6-9393-4E90-8A0B-E9CCE58A2BFB}" destId="{9E104A72-20D5-4C17-B2AD-C5C8752E4127}" srcOrd="6" destOrd="0" presId="urn:microsoft.com/office/officeart/2005/8/layout/list1"/>
    <dgm:cxn modelId="{37802574-C89C-4162-AA88-33C5738BDEF6}" type="presParOf" srcId="{058438B6-9393-4E90-8A0B-E9CCE58A2BFB}" destId="{F63CB59A-29D1-4EFB-8880-A61C9CC31E0C}" srcOrd="7" destOrd="0" presId="urn:microsoft.com/office/officeart/2005/8/layout/list1"/>
    <dgm:cxn modelId="{5F4A6EBC-5BA7-4B5E-B64A-2AFE61FD367C}" type="presParOf" srcId="{058438B6-9393-4E90-8A0B-E9CCE58A2BFB}" destId="{CC63CD4C-5FC8-414E-B3D6-9C3FC3D4028F}" srcOrd="8" destOrd="0" presId="urn:microsoft.com/office/officeart/2005/8/layout/list1"/>
    <dgm:cxn modelId="{0EFC34ED-51E6-4157-BBCE-BC1BEB3CCBD9}" type="presParOf" srcId="{CC63CD4C-5FC8-414E-B3D6-9C3FC3D4028F}" destId="{9938847B-4D42-4B68-B0D7-D45CED4D0343}" srcOrd="0" destOrd="0" presId="urn:microsoft.com/office/officeart/2005/8/layout/list1"/>
    <dgm:cxn modelId="{19FD5A5C-81AC-4D80-84C7-49B7411E7032}" type="presParOf" srcId="{CC63CD4C-5FC8-414E-B3D6-9C3FC3D4028F}" destId="{5F9BD740-9162-48B9-8E78-9927FA021AAF}" srcOrd="1" destOrd="0" presId="urn:microsoft.com/office/officeart/2005/8/layout/list1"/>
    <dgm:cxn modelId="{6A7BE828-8E96-4B21-95D5-91FD4F34205D}" type="presParOf" srcId="{058438B6-9393-4E90-8A0B-E9CCE58A2BFB}" destId="{B142234B-B5DC-4746-BC02-865EAECD1061}" srcOrd="9" destOrd="0" presId="urn:microsoft.com/office/officeart/2005/8/layout/list1"/>
    <dgm:cxn modelId="{90B6BE79-1FF3-4D0C-9529-BE86DA6AD2FF}" type="presParOf" srcId="{058438B6-9393-4E90-8A0B-E9CCE58A2BFB}" destId="{0BC7442C-5942-4C37-815E-D9BB5338E83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92FD172-3166-4F73-9CDB-CEAE0B56897F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C3A616-6EAB-4217-9C3B-6EF3367EB03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На учёте нуждающихся в улучшении жилищных условий состоит: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2013 г. – 100 семей,  2014 г. – 64 семьи,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2015 г. - 58 семей, из них состоящих на учёте нуждающихся в жилых помещениях до 01.03.2005 – 38 семей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5AFFEF-D52B-45F9-96C8-1A8FB076317C}" type="parTrans" cxnId="{28EB75C8-9498-4E96-925B-492031604731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3A7D78A-F62C-45E0-BC0D-24FDD101AF9F}" type="sibTrans" cxnId="{28EB75C8-9498-4E96-925B-492031604731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2CA46F1D-6624-4609-91AF-62D25A66553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Реализация муниципальной программы «Обеспечение качественным жильём молодых семей»: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Предоставление социальной выплаты 4 молодым семьям на приобретение жилья – 4,2 млн.руб.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На 2016 год предусмотрены субсидии 6 семьям на 8,9 млн.руб.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512DC775-D622-44D9-915A-F419DAAE63CD}" type="parTrans" cxnId="{8FE44EAE-281A-4E89-95F1-1C4FEF0594DB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313631-468D-44FA-8103-A99CE665EE6B}" type="sibTrans" cxnId="{8FE44EAE-281A-4E89-95F1-1C4FEF0594DB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C2CB9B-6CA2-4D16-8F73-E7A6EFDE123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Приватизировано жилого фонда: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2014 г. - 66 квартир (3500,7 кв.м), 7 комнат (124,9 кв.м);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2015 г. – 96 квартир (5030,1 кв.м), 8 комнат (130,9 кв.м)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615509-FFE6-43A5-83D9-AB5ED9FD2C40}" type="parTrans" cxnId="{5EAC63D4-1A91-45E0-BD14-D80A00D94838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A92036-77F8-459B-A188-B2F5A9EDC219}" type="sibTrans" cxnId="{5EAC63D4-1A91-45E0-BD14-D80A00D94838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96BE47F0-2708-4630-910A-4518C6333572}" type="pres">
      <dgm:prSet presAssocID="{E92FD172-3166-4F73-9CDB-CEAE0B56897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698A4B-A40F-44BE-8FDC-6803FD0FE056}" type="pres">
      <dgm:prSet presAssocID="{98C3A616-6EAB-4217-9C3B-6EF3367EB03F}" presName="parentLin" presStyleCnt="0"/>
      <dgm:spPr/>
    </dgm:pt>
    <dgm:pt modelId="{DEEB4C5E-2880-4C11-BA8F-0B337D60D230}" type="pres">
      <dgm:prSet presAssocID="{98C3A616-6EAB-4217-9C3B-6EF3367EB03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5617893-44FD-474C-B1B9-A51446FD3474}" type="pres">
      <dgm:prSet presAssocID="{98C3A616-6EAB-4217-9C3B-6EF3367EB03F}" presName="parentText" presStyleLbl="node1" presStyleIdx="0" presStyleCnt="3" custScaleX="128886" custScaleY="1784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C49A2-E4F1-451C-8249-D255F9110FDF}" type="pres">
      <dgm:prSet presAssocID="{98C3A616-6EAB-4217-9C3B-6EF3367EB03F}" presName="negativeSpace" presStyleCnt="0"/>
      <dgm:spPr/>
    </dgm:pt>
    <dgm:pt modelId="{2B184CB6-553F-47A2-ACD6-AF42EE7C69D2}" type="pres">
      <dgm:prSet presAssocID="{98C3A616-6EAB-4217-9C3B-6EF3367EB03F}" presName="childText" presStyleLbl="conFgAcc1" presStyleIdx="0" presStyleCnt="3" custScaleY="83946" custLinFactY="9160" custLinFactNeighborX="-400" custLinFactNeighborY="100000">
        <dgm:presLayoutVars>
          <dgm:bulletEnabled val="1"/>
        </dgm:presLayoutVars>
      </dgm:prSet>
      <dgm:spPr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25400" prst="relaxedInset"/>
          <a:bevelB w="120650" h="38100" prst="relaxedInset"/>
          <a:contourClr>
            <a:schemeClr val="bg1"/>
          </a:contourClr>
        </a:sp3d>
      </dgm:spPr>
      <dgm:t>
        <a:bodyPr/>
        <a:lstStyle/>
        <a:p>
          <a:endParaRPr lang="ru-RU"/>
        </a:p>
      </dgm:t>
    </dgm:pt>
    <dgm:pt modelId="{85C90DBC-708B-4882-905B-0A1124B074C5}" type="pres">
      <dgm:prSet presAssocID="{F3A7D78A-F62C-45E0-BC0D-24FDD101AF9F}" presName="spaceBetweenRectangles" presStyleCnt="0"/>
      <dgm:spPr/>
    </dgm:pt>
    <dgm:pt modelId="{6AE5788F-8843-40FF-881F-78AF428146D4}" type="pres">
      <dgm:prSet presAssocID="{2CA46F1D-6624-4609-91AF-62D25A665535}" presName="parentLin" presStyleCnt="0"/>
      <dgm:spPr/>
    </dgm:pt>
    <dgm:pt modelId="{A2642958-C8BE-4CD5-A3A0-9CF71F4B7289}" type="pres">
      <dgm:prSet presAssocID="{2CA46F1D-6624-4609-91AF-62D25A66553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D6CB6ED-FBDD-4EBD-BCA2-D54D4DF69F7A}" type="pres">
      <dgm:prSet presAssocID="{2CA46F1D-6624-4609-91AF-62D25A665535}" presName="parentText" presStyleLbl="node1" presStyleIdx="1" presStyleCnt="3" custScaleX="130015" custScaleY="1774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9B21F-F596-4A60-9322-8B906C01BC8D}" type="pres">
      <dgm:prSet presAssocID="{2CA46F1D-6624-4609-91AF-62D25A665535}" presName="negativeSpace" presStyleCnt="0"/>
      <dgm:spPr/>
    </dgm:pt>
    <dgm:pt modelId="{B4C7DD40-3E5F-438F-8E3C-32F7E88FAB03}" type="pres">
      <dgm:prSet presAssocID="{2CA46F1D-6624-4609-91AF-62D25A665535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8A16-C3FA-41DA-AFF0-E15DAD324C32}" type="pres">
      <dgm:prSet presAssocID="{43313631-468D-44FA-8103-A99CE665EE6B}" presName="spaceBetweenRectangles" presStyleCnt="0"/>
      <dgm:spPr/>
    </dgm:pt>
    <dgm:pt modelId="{E043891D-708D-4D94-9508-03DC7A52F9B2}" type="pres">
      <dgm:prSet presAssocID="{06C2CB9B-6CA2-4D16-8F73-E7A6EFDE1232}" presName="parentLin" presStyleCnt="0"/>
      <dgm:spPr/>
    </dgm:pt>
    <dgm:pt modelId="{C6037829-8EBC-4744-9702-FA3A6CE95736}" type="pres">
      <dgm:prSet presAssocID="{06C2CB9B-6CA2-4D16-8F73-E7A6EFDE123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0C309A1-0B27-4272-B063-57541C33C6ED}" type="pres">
      <dgm:prSet presAssocID="{06C2CB9B-6CA2-4D16-8F73-E7A6EFDE1232}" presName="parentText" presStyleLbl="node1" presStyleIdx="2" presStyleCnt="3" custScaleX="130559" custScaleY="1505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C08340-FF50-432B-BA12-DB73B5272FF7}" type="pres">
      <dgm:prSet presAssocID="{06C2CB9B-6CA2-4D16-8F73-E7A6EFDE1232}" presName="negativeSpace" presStyleCnt="0"/>
      <dgm:spPr/>
    </dgm:pt>
    <dgm:pt modelId="{2238741F-1DF4-440C-B5B6-5D9420990C7A}" type="pres">
      <dgm:prSet presAssocID="{06C2CB9B-6CA2-4D16-8F73-E7A6EFDE1232}" presName="childText" presStyleLbl="conFgAcc1" presStyleIdx="2" presStyleCnt="3" custLinFactNeighborX="-200" custLinFactNeighborY="13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6A3C55-3464-4C11-9DD2-49B0002E9B2C}" type="presOf" srcId="{98C3A616-6EAB-4217-9C3B-6EF3367EB03F}" destId="{DEEB4C5E-2880-4C11-BA8F-0B337D60D230}" srcOrd="0" destOrd="0" presId="urn:microsoft.com/office/officeart/2005/8/layout/list1"/>
    <dgm:cxn modelId="{E77D8BFD-AF8B-407A-833B-C48205E6ED84}" type="presOf" srcId="{98C3A616-6EAB-4217-9C3B-6EF3367EB03F}" destId="{05617893-44FD-474C-B1B9-A51446FD3474}" srcOrd="1" destOrd="0" presId="urn:microsoft.com/office/officeart/2005/8/layout/list1"/>
    <dgm:cxn modelId="{8FE44EAE-281A-4E89-95F1-1C4FEF0594DB}" srcId="{E92FD172-3166-4F73-9CDB-CEAE0B56897F}" destId="{2CA46F1D-6624-4609-91AF-62D25A665535}" srcOrd="1" destOrd="0" parTransId="{512DC775-D622-44D9-915A-F419DAAE63CD}" sibTransId="{43313631-468D-44FA-8103-A99CE665EE6B}"/>
    <dgm:cxn modelId="{28EB75C8-9498-4E96-925B-492031604731}" srcId="{E92FD172-3166-4F73-9CDB-CEAE0B56897F}" destId="{98C3A616-6EAB-4217-9C3B-6EF3367EB03F}" srcOrd="0" destOrd="0" parTransId="{7B5AFFEF-D52B-45F9-96C8-1A8FB076317C}" sibTransId="{F3A7D78A-F62C-45E0-BC0D-24FDD101AF9F}"/>
    <dgm:cxn modelId="{72E93CC5-09AE-4C6B-A2B7-ED141A187DA5}" type="presOf" srcId="{06C2CB9B-6CA2-4D16-8F73-E7A6EFDE1232}" destId="{B0C309A1-0B27-4272-B063-57541C33C6ED}" srcOrd="1" destOrd="0" presId="urn:microsoft.com/office/officeart/2005/8/layout/list1"/>
    <dgm:cxn modelId="{DC4FC5EB-AA27-45D5-9F7B-C5A18FCFA040}" type="presOf" srcId="{2CA46F1D-6624-4609-91AF-62D25A665535}" destId="{ED6CB6ED-FBDD-4EBD-BCA2-D54D4DF69F7A}" srcOrd="1" destOrd="0" presId="urn:microsoft.com/office/officeart/2005/8/layout/list1"/>
    <dgm:cxn modelId="{64E0A8FB-91A0-4718-B91D-BC859C43E7C5}" type="presOf" srcId="{2CA46F1D-6624-4609-91AF-62D25A665535}" destId="{A2642958-C8BE-4CD5-A3A0-9CF71F4B7289}" srcOrd="0" destOrd="0" presId="urn:microsoft.com/office/officeart/2005/8/layout/list1"/>
    <dgm:cxn modelId="{5EAC63D4-1A91-45E0-BD14-D80A00D94838}" srcId="{E92FD172-3166-4F73-9CDB-CEAE0B56897F}" destId="{06C2CB9B-6CA2-4D16-8F73-E7A6EFDE1232}" srcOrd="2" destOrd="0" parTransId="{11615509-FFE6-43A5-83D9-AB5ED9FD2C40}" sibTransId="{06A92036-77F8-459B-A188-B2F5A9EDC219}"/>
    <dgm:cxn modelId="{D5633DD6-200D-462D-A29E-0A734502930C}" type="presOf" srcId="{E92FD172-3166-4F73-9CDB-CEAE0B56897F}" destId="{96BE47F0-2708-4630-910A-4518C6333572}" srcOrd="0" destOrd="0" presId="urn:microsoft.com/office/officeart/2005/8/layout/list1"/>
    <dgm:cxn modelId="{723798A7-072C-4229-AC28-B9D2A6BF56DB}" type="presOf" srcId="{06C2CB9B-6CA2-4D16-8F73-E7A6EFDE1232}" destId="{C6037829-8EBC-4744-9702-FA3A6CE95736}" srcOrd="0" destOrd="0" presId="urn:microsoft.com/office/officeart/2005/8/layout/list1"/>
    <dgm:cxn modelId="{6F3C5B71-78DE-4ABD-943C-F36B1741FF05}" type="presParOf" srcId="{96BE47F0-2708-4630-910A-4518C6333572}" destId="{F9698A4B-A40F-44BE-8FDC-6803FD0FE056}" srcOrd="0" destOrd="0" presId="urn:microsoft.com/office/officeart/2005/8/layout/list1"/>
    <dgm:cxn modelId="{5DE216CA-778D-4C4E-9553-B7B712A0EC0A}" type="presParOf" srcId="{F9698A4B-A40F-44BE-8FDC-6803FD0FE056}" destId="{DEEB4C5E-2880-4C11-BA8F-0B337D60D230}" srcOrd="0" destOrd="0" presId="urn:microsoft.com/office/officeart/2005/8/layout/list1"/>
    <dgm:cxn modelId="{1B602FBE-963C-4E0A-9EB9-79978DE9218E}" type="presParOf" srcId="{F9698A4B-A40F-44BE-8FDC-6803FD0FE056}" destId="{05617893-44FD-474C-B1B9-A51446FD3474}" srcOrd="1" destOrd="0" presId="urn:microsoft.com/office/officeart/2005/8/layout/list1"/>
    <dgm:cxn modelId="{32B474E3-32D9-48BD-BB3B-D6B830C24450}" type="presParOf" srcId="{96BE47F0-2708-4630-910A-4518C6333572}" destId="{350C49A2-E4F1-451C-8249-D255F9110FDF}" srcOrd="1" destOrd="0" presId="urn:microsoft.com/office/officeart/2005/8/layout/list1"/>
    <dgm:cxn modelId="{40A28208-D7F6-4C4A-A059-EE70486EEAC4}" type="presParOf" srcId="{96BE47F0-2708-4630-910A-4518C6333572}" destId="{2B184CB6-553F-47A2-ACD6-AF42EE7C69D2}" srcOrd="2" destOrd="0" presId="urn:microsoft.com/office/officeart/2005/8/layout/list1"/>
    <dgm:cxn modelId="{934C6461-FD82-4ACA-AC4A-DFC2215A0B19}" type="presParOf" srcId="{96BE47F0-2708-4630-910A-4518C6333572}" destId="{85C90DBC-708B-4882-905B-0A1124B074C5}" srcOrd="3" destOrd="0" presId="urn:microsoft.com/office/officeart/2005/8/layout/list1"/>
    <dgm:cxn modelId="{FCA6309F-D532-4B45-94F1-AC30E7792A3A}" type="presParOf" srcId="{96BE47F0-2708-4630-910A-4518C6333572}" destId="{6AE5788F-8843-40FF-881F-78AF428146D4}" srcOrd="4" destOrd="0" presId="urn:microsoft.com/office/officeart/2005/8/layout/list1"/>
    <dgm:cxn modelId="{7DB3AB16-0754-442A-962A-686507286BED}" type="presParOf" srcId="{6AE5788F-8843-40FF-881F-78AF428146D4}" destId="{A2642958-C8BE-4CD5-A3A0-9CF71F4B7289}" srcOrd="0" destOrd="0" presId="urn:microsoft.com/office/officeart/2005/8/layout/list1"/>
    <dgm:cxn modelId="{EAA9269C-4205-423E-BC22-500E7E21588E}" type="presParOf" srcId="{6AE5788F-8843-40FF-881F-78AF428146D4}" destId="{ED6CB6ED-FBDD-4EBD-BCA2-D54D4DF69F7A}" srcOrd="1" destOrd="0" presId="urn:microsoft.com/office/officeart/2005/8/layout/list1"/>
    <dgm:cxn modelId="{EFEF5DBC-D4CB-40FC-B38F-7A9DE87976E8}" type="presParOf" srcId="{96BE47F0-2708-4630-910A-4518C6333572}" destId="{C639B21F-F596-4A60-9322-8B906C01BC8D}" srcOrd="5" destOrd="0" presId="urn:microsoft.com/office/officeart/2005/8/layout/list1"/>
    <dgm:cxn modelId="{6FAF6DB4-EB29-479F-8D04-89E4186D052E}" type="presParOf" srcId="{96BE47F0-2708-4630-910A-4518C6333572}" destId="{B4C7DD40-3E5F-438F-8E3C-32F7E88FAB03}" srcOrd="6" destOrd="0" presId="urn:microsoft.com/office/officeart/2005/8/layout/list1"/>
    <dgm:cxn modelId="{87DF2F43-1F66-4C37-A34F-B530E56696ED}" type="presParOf" srcId="{96BE47F0-2708-4630-910A-4518C6333572}" destId="{09208A16-C3FA-41DA-AFF0-E15DAD324C32}" srcOrd="7" destOrd="0" presId="urn:microsoft.com/office/officeart/2005/8/layout/list1"/>
    <dgm:cxn modelId="{7799F5CE-F625-4B6F-A1EC-9031135A4446}" type="presParOf" srcId="{96BE47F0-2708-4630-910A-4518C6333572}" destId="{E043891D-708D-4D94-9508-03DC7A52F9B2}" srcOrd="8" destOrd="0" presId="urn:microsoft.com/office/officeart/2005/8/layout/list1"/>
    <dgm:cxn modelId="{EEC89569-62D7-4D93-9530-7DCEC570244A}" type="presParOf" srcId="{E043891D-708D-4D94-9508-03DC7A52F9B2}" destId="{C6037829-8EBC-4744-9702-FA3A6CE95736}" srcOrd="0" destOrd="0" presId="urn:microsoft.com/office/officeart/2005/8/layout/list1"/>
    <dgm:cxn modelId="{9B047D4E-859D-44BD-963F-0DD22D26B5B7}" type="presParOf" srcId="{E043891D-708D-4D94-9508-03DC7A52F9B2}" destId="{B0C309A1-0B27-4272-B063-57541C33C6ED}" srcOrd="1" destOrd="0" presId="urn:microsoft.com/office/officeart/2005/8/layout/list1"/>
    <dgm:cxn modelId="{4F5924E4-5B13-4F15-9D3F-4B3875523F82}" type="presParOf" srcId="{96BE47F0-2708-4630-910A-4518C6333572}" destId="{51C08340-FF50-432B-BA12-DB73B5272FF7}" srcOrd="9" destOrd="0" presId="urn:microsoft.com/office/officeart/2005/8/layout/list1"/>
    <dgm:cxn modelId="{1F0143D8-F89C-44AE-A148-1C98D4217B2F}" type="presParOf" srcId="{96BE47F0-2708-4630-910A-4518C6333572}" destId="{2238741F-1DF4-440C-B5B6-5D9420990C7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679012A-60EB-4D20-8E5E-5D47009CC1DF}" type="doc">
      <dgm:prSet loTypeId="urn:microsoft.com/office/officeart/2005/8/layout/hierarchy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212190-96F8-474C-93A5-D8FB21AAF2A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Расходы на реализацию полномочий в сфере культуры – 34,8 млн.руб.</a:t>
          </a:r>
          <a:endParaRPr lang="ru-RU" sz="24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C105D8D-B1BA-4B6E-ABD3-8C67FE834423}" type="parTrans" cxnId="{A8488221-D2CA-43ED-B38E-84FB4071F8EC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69551A-88F4-4CC7-BB30-972307BB9085}" type="sibTrans" cxnId="{A8488221-D2CA-43ED-B38E-84FB4071F8EC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832F0F-D404-4F8D-9BA3-8AC675040A34}">
      <dgm:prSet phldrT="[Текст]" custT="1"/>
      <dgm:spPr/>
      <dgm:t>
        <a:bodyPr/>
        <a:lstStyle/>
        <a:p>
          <a:pPr algn="l"/>
          <a:r>
            <a:rPr lang="ru-RU" sz="2000" b="1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21,1 млн.руб. – средства бюджета МО «Город Пикалево»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D110704-DF31-452B-B0F2-D64BC343054F}" type="parTrans" cxnId="{F8427698-D599-47A4-90F4-2E4535A97138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DEBBFC-5397-4C30-960B-97462A1251B6}" type="sibTrans" cxnId="{F8427698-D599-47A4-90F4-2E4535A97138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10E330-0820-4BF4-ADC6-2F37EA8BCAFD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3,9 млн.руб. – средства бюджета Бокситогорского муниципального района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F9039DF-A4B2-4E9A-BED9-4E4F554A281C}" type="parTrans" cxnId="{8C2D4C34-8CC8-4B0F-B311-9DF69FC4112E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8F1F75-CCA1-434B-902E-80C935FE1C1A}" type="sibTrans" cxnId="{8C2D4C34-8CC8-4B0F-B311-9DF69FC4112E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6C02-0B8B-45F0-991A-10EE0C36209E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7,4 млн.руб. – средства областного бюджета Ленинградской области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0550C89-96A8-47FB-9726-CBAAC7F33744}" type="parTrans" cxnId="{2266CE92-A8E4-4284-A8FB-6248C74AE703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D0C4E0-D8F6-4B39-9EA1-FA4BC39B91F6}" type="sibTrans" cxnId="{2266CE92-A8E4-4284-A8FB-6248C74AE703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1C82DA-3210-4EC3-A8A6-0C26992066B6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1,6 млн.руб. – предпринимательская деятельность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C8BFEE8-A650-4DC5-A41A-1972F74EDF44}" type="parTrans" cxnId="{2DDACFDF-2B8F-4B62-9CE6-B4F1488EB73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08BE8B-1D62-4562-BDCC-D52340871294}" type="sibTrans" cxnId="{2DDACFDF-2B8F-4B62-9CE6-B4F1488EB73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1E624B-4DA8-4A86-9B22-61277AF5D9EE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0,7 млн.руб. – средства благотворительности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E16AE7F-CB98-4E67-BA70-79A305864B66}" type="parTrans" cxnId="{90562CF4-7DD6-4A3C-88A8-6285DEEB78F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254B2-3986-490D-BFB1-07F6C332DC93}" type="sibTrans" cxnId="{90562CF4-7DD6-4A3C-88A8-6285DEEB78F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86BEDB-2459-4A9D-82CD-0EFCB95A94E9}" type="pres">
      <dgm:prSet presAssocID="{B679012A-60EB-4D20-8E5E-5D47009CC1D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E819044-40EA-4210-AAE4-348B1A6AE7CA}" type="pres">
      <dgm:prSet presAssocID="{FD212190-96F8-474C-93A5-D8FB21AAF2A2}" presName="root" presStyleCnt="0"/>
      <dgm:spPr/>
    </dgm:pt>
    <dgm:pt modelId="{92CB91FF-D061-4DA9-88C2-68436E3813E8}" type="pres">
      <dgm:prSet presAssocID="{FD212190-96F8-474C-93A5-D8FB21AAF2A2}" presName="rootComposite" presStyleCnt="0"/>
      <dgm:spPr/>
    </dgm:pt>
    <dgm:pt modelId="{BB08D5DA-8CD1-4F55-8765-FDF7A2D84FBE}" type="pres">
      <dgm:prSet presAssocID="{FD212190-96F8-474C-93A5-D8FB21AAF2A2}" presName="rootText" presStyleLbl="node1" presStyleIdx="0" presStyleCnt="1" custScaleX="524476" custScaleY="163938"/>
      <dgm:spPr/>
      <dgm:t>
        <a:bodyPr/>
        <a:lstStyle/>
        <a:p>
          <a:endParaRPr lang="ru-RU"/>
        </a:p>
      </dgm:t>
    </dgm:pt>
    <dgm:pt modelId="{B46B9FE0-28AD-4314-AD02-1AA28B9103A9}" type="pres">
      <dgm:prSet presAssocID="{FD212190-96F8-474C-93A5-D8FB21AAF2A2}" presName="rootConnector" presStyleLbl="node1" presStyleIdx="0" presStyleCnt="1"/>
      <dgm:spPr/>
      <dgm:t>
        <a:bodyPr/>
        <a:lstStyle/>
        <a:p>
          <a:endParaRPr lang="ru-RU"/>
        </a:p>
      </dgm:t>
    </dgm:pt>
    <dgm:pt modelId="{50FBC08E-8A62-4773-A212-E9CDEEB75DED}" type="pres">
      <dgm:prSet presAssocID="{FD212190-96F8-474C-93A5-D8FB21AAF2A2}" presName="childShape" presStyleCnt="0"/>
      <dgm:spPr/>
    </dgm:pt>
    <dgm:pt modelId="{C027CE26-A607-452F-B018-D0FDB890393D}" type="pres">
      <dgm:prSet presAssocID="{5D110704-DF31-452B-B0F2-D64BC343054F}" presName="Name13" presStyleLbl="parChTrans1D2" presStyleIdx="0" presStyleCnt="5"/>
      <dgm:spPr/>
      <dgm:t>
        <a:bodyPr/>
        <a:lstStyle/>
        <a:p>
          <a:endParaRPr lang="ru-RU"/>
        </a:p>
      </dgm:t>
    </dgm:pt>
    <dgm:pt modelId="{C1A8DCF2-F2B1-4353-821B-FA7C8FAED9F4}" type="pres">
      <dgm:prSet presAssocID="{68832F0F-D404-4F8D-9BA3-8AC675040A34}" presName="childText" presStyleLbl="bgAcc1" presStyleIdx="0" presStyleCnt="5" custScaleX="734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F54FD-F780-45E7-AC96-238B5BAEA173}" type="pres">
      <dgm:prSet presAssocID="{BF9039DF-A4B2-4E9A-BED9-4E4F554A281C}" presName="Name13" presStyleLbl="parChTrans1D2" presStyleIdx="1" presStyleCnt="5"/>
      <dgm:spPr/>
      <dgm:t>
        <a:bodyPr/>
        <a:lstStyle/>
        <a:p>
          <a:endParaRPr lang="ru-RU"/>
        </a:p>
      </dgm:t>
    </dgm:pt>
    <dgm:pt modelId="{26DAC4CE-5D04-4651-9577-849B97924026}" type="pres">
      <dgm:prSet presAssocID="{1610E330-0820-4BF4-ADC6-2F37EA8BCAFD}" presName="childText" presStyleLbl="bgAcc1" presStyleIdx="1" presStyleCnt="5" custScaleX="736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9BF42-5DA9-4C1B-8AAB-1BA62B5FD05B}" type="pres">
      <dgm:prSet presAssocID="{A0550C89-96A8-47FB-9726-CBAAC7F33744}" presName="Name13" presStyleLbl="parChTrans1D2" presStyleIdx="2" presStyleCnt="5"/>
      <dgm:spPr/>
      <dgm:t>
        <a:bodyPr/>
        <a:lstStyle/>
        <a:p>
          <a:endParaRPr lang="ru-RU"/>
        </a:p>
      </dgm:t>
    </dgm:pt>
    <dgm:pt modelId="{8ED23467-01AC-4DDB-AE56-897C9A1F6A84}" type="pres">
      <dgm:prSet presAssocID="{E0AF6C02-0B8B-45F0-991A-10EE0C36209E}" presName="childText" presStyleLbl="bgAcc1" presStyleIdx="2" presStyleCnt="5" custScaleX="729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2F037-AD18-407C-866B-65AC54393E38}" type="pres">
      <dgm:prSet presAssocID="{5C8BFEE8-A650-4DC5-A41A-1972F74EDF44}" presName="Name13" presStyleLbl="parChTrans1D2" presStyleIdx="3" presStyleCnt="5"/>
      <dgm:spPr/>
      <dgm:t>
        <a:bodyPr/>
        <a:lstStyle/>
        <a:p>
          <a:endParaRPr lang="ru-RU"/>
        </a:p>
      </dgm:t>
    </dgm:pt>
    <dgm:pt modelId="{A624D05D-34AF-46BD-AF86-7CEC0A1DCAFF}" type="pres">
      <dgm:prSet presAssocID="{D81C82DA-3210-4EC3-A8A6-0C26992066B6}" presName="childText" presStyleLbl="bgAcc1" presStyleIdx="3" presStyleCnt="5" custScaleX="729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ACA9F-C181-48AA-A24E-862BF67AF396}" type="pres">
      <dgm:prSet presAssocID="{2E16AE7F-CB98-4E67-BA70-79A305864B66}" presName="Name13" presStyleLbl="parChTrans1D2" presStyleIdx="4" presStyleCnt="5"/>
      <dgm:spPr/>
      <dgm:t>
        <a:bodyPr/>
        <a:lstStyle/>
        <a:p>
          <a:endParaRPr lang="ru-RU"/>
        </a:p>
      </dgm:t>
    </dgm:pt>
    <dgm:pt modelId="{BC82D180-5A32-473D-9353-FB37CA7F5294}" type="pres">
      <dgm:prSet presAssocID="{101E624B-4DA8-4A86-9B22-61277AF5D9EE}" presName="childText" presStyleLbl="bgAcc1" presStyleIdx="4" presStyleCnt="5" custScaleX="735233" custLinFactNeighborX="-6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27B9C-390A-44BA-A6B4-8E133D447B92}" type="presOf" srcId="{2E16AE7F-CB98-4E67-BA70-79A305864B66}" destId="{5B6ACA9F-C181-48AA-A24E-862BF67AF396}" srcOrd="0" destOrd="0" presId="urn:microsoft.com/office/officeart/2005/8/layout/hierarchy3"/>
    <dgm:cxn modelId="{3FE1B098-EFCD-4B5E-AFCB-D59DE7AF1C31}" type="presOf" srcId="{D81C82DA-3210-4EC3-A8A6-0C26992066B6}" destId="{A624D05D-34AF-46BD-AF86-7CEC0A1DCAFF}" srcOrd="0" destOrd="0" presId="urn:microsoft.com/office/officeart/2005/8/layout/hierarchy3"/>
    <dgm:cxn modelId="{C63EF2E6-3DE5-485F-AAD5-38753B60BDDB}" type="presOf" srcId="{A0550C89-96A8-47FB-9726-CBAAC7F33744}" destId="{F479BF42-5DA9-4C1B-8AAB-1BA62B5FD05B}" srcOrd="0" destOrd="0" presId="urn:microsoft.com/office/officeart/2005/8/layout/hierarchy3"/>
    <dgm:cxn modelId="{8C2D4C34-8CC8-4B0F-B311-9DF69FC4112E}" srcId="{FD212190-96F8-474C-93A5-D8FB21AAF2A2}" destId="{1610E330-0820-4BF4-ADC6-2F37EA8BCAFD}" srcOrd="1" destOrd="0" parTransId="{BF9039DF-A4B2-4E9A-BED9-4E4F554A281C}" sibTransId="{988F1F75-CCA1-434B-902E-80C935FE1C1A}"/>
    <dgm:cxn modelId="{2DDACFDF-2B8F-4B62-9CE6-B4F1488EB739}" srcId="{FD212190-96F8-474C-93A5-D8FB21AAF2A2}" destId="{D81C82DA-3210-4EC3-A8A6-0C26992066B6}" srcOrd="3" destOrd="0" parTransId="{5C8BFEE8-A650-4DC5-A41A-1972F74EDF44}" sibTransId="{4A08BE8B-1D62-4562-BDCC-D52340871294}"/>
    <dgm:cxn modelId="{B230CF84-1A9C-4D70-B602-28EEB4368A1A}" type="presOf" srcId="{BF9039DF-A4B2-4E9A-BED9-4E4F554A281C}" destId="{B35F54FD-F780-45E7-AC96-238B5BAEA173}" srcOrd="0" destOrd="0" presId="urn:microsoft.com/office/officeart/2005/8/layout/hierarchy3"/>
    <dgm:cxn modelId="{F8427698-D599-47A4-90F4-2E4535A97138}" srcId="{FD212190-96F8-474C-93A5-D8FB21AAF2A2}" destId="{68832F0F-D404-4F8D-9BA3-8AC675040A34}" srcOrd="0" destOrd="0" parTransId="{5D110704-DF31-452B-B0F2-D64BC343054F}" sibTransId="{52DEBBFC-5397-4C30-960B-97462A1251B6}"/>
    <dgm:cxn modelId="{148EFDDE-E060-4086-BF74-7D5C3F70B6F1}" type="presOf" srcId="{101E624B-4DA8-4A86-9B22-61277AF5D9EE}" destId="{BC82D180-5A32-473D-9353-FB37CA7F5294}" srcOrd="0" destOrd="0" presId="urn:microsoft.com/office/officeart/2005/8/layout/hierarchy3"/>
    <dgm:cxn modelId="{5DFE45EA-3C49-4C8E-BECE-4DAEC020DFA3}" type="presOf" srcId="{B679012A-60EB-4D20-8E5E-5D47009CC1DF}" destId="{4886BEDB-2459-4A9D-82CD-0EFCB95A94E9}" srcOrd="0" destOrd="0" presId="urn:microsoft.com/office/officeart/2005/8/layout/hierarchy3"/>
    <dgm:cxn modelId="{CD281E15-BEB7-48BA-A79B-F147DA2E4DEE}" type="presOf" srcId="{68832F0F-D404-4F8D-9BA3-8AC675040A34}" destId="{C1A8DCF2-F2B1-4353-821B-FA7C8FAED9F4}" srcOrd="0" destOrd="0" presId="urn:microsoft.com/office/officeart/2005/8/layout/hierarchy3"/>
    <dgm:cxn modelId="{5076A1FC-00E3-4721-94DA-F4E8325A2B09}" type="presOf" srcId="{FD212190-96F8-474C-93A5-D8FB21AAF2A2}" destId="{B46B9FE0-28AD-4314-AD02-1AA28B9103A9}" srcOrd="1" destOrd="0" presId="urn:microsoft.com/office/officeart/2005/8/layout/hierarchy3"/>
    <dgm:cxn modelId="{90562CF4-7DD6-4A3C-88A8-6285DEEB78F9}" srcId="{FD212190-96F8-474C-93A5-D8FB21AAF2A2}" destId="{101E624B-4DA8-4A86-9B22-61277AF5D9EE}" srcOrd="4" destOrd="0" parTransId="{2E16AE7F-CB98-4E67-BA70-79A305864B66}" sibTransId="{87B254B2-3986-490D-BFB1-07F6C332DC93}"/>
    <dgm:cxn modelId="{1E46F3CA-0EC8-4C8D-8B7D-7854DD05F156}" type="presOf" srcId="{FD212190-96F8-474C-93A5-D8FB21AAF2A2}" destId="{BB08D5DA-8CD1-4F55-8765-FDF7A2D84FBE}" srcOrd="0" destOrd="0" presId="urn:microsoft.com/office/officeart/2005/8/layout/hierarchy3"/>
    <dgm:cxn modelId="{A8488221-D2CA-43ED-B38E-84FB4071F8EC}" srcId="{B679012A-60EB-4D20-8E5E-5D47009CC1DF}" destId="{FD212190-96F8-474C-93A5-D8FB21AAF2A2}" srcOrd="0" destOrd="0" parTransId="{EC105D8D-B1BA-4B6E-ABD3-8C67FE834423}" sibTransId="{0569551A-88F4-4CC7-BB30-972307BB9085}"/>
    <dgm:cxn modelId="{01BAF6EB-C46E-424C-8564-AC1FC6F51870}" type="presOf" srcId="{5C8BFEE8-A650-4DC5-A41A-1972F74EDF44}" destId="{4182F037-AD18-407C-866B-65AC54393E38}" srcOrd="0" destOrd="0" presId="urn:microsoft.com/office/officeart/2005/8/layout/hierarchy3"/>
    <dgm:cxn modelId="{678FDDA0-4B3F-4701-A614-DB0B9BB4A522}" type="presOf" srcId="{1610E330-0820-4BF4-ADC6-2F37EA8BCAFD}" destId="{26DAC4CE-5D04-4651-9577-849B97924026}" srcOrd="0" destOrd="0" presId="urn:microsoft.com/office/officeart/2005/8/layout/hierarchy3"/>
    <dgm:cxn modelId="{7BC77E97-C11F-4E88-A2FF-EB02D8F6BADB}" type="presOf" srcId="{E0AF6C02-0B8B-45F0-991A-10EE0C36209E}" destId="{8ED23467-01AC-4DDB-AE56-897C9A1F6A84}" srcOrd="0" destOrd="0" presId="urn:microsoft.com/office/officeart/2005/8/layout/hierarchy3"/>
    <dgm:cxn modelId="{2266CE92-A8E4-4284-A8FB-6248C74AE703}" srcId="{FD212190-96F8-474C-93A5-D8FB21AAF2A2}" destId="{E0AF6C02-0B8B-45F0-991A-10EE0C36209E}" srcOrd="2" destOrd="0" parTransId="{A0550C89-96A8-47FB-9726-CBAAC7F33744}" sibTransId="{97D0C4E0-D8F6-4B39-9EA1-FA4BC39B91F6}"/>
    <dgm:cxn modelId="{06B6F057-A68F-4AC0-8ECA-A5F49402A61D}" type="presOf" srcId="{5D110704-DF31-452B-B0F2-D64BC343054F}" destId="{C027CE26-A607-452F-B018-D0FDB890393D}" srcOrd="0" destOrd="0" presId="urn:microsoft.com/office/officeart/2005/8/layout/hierarchy3"/>
    <dgm:cxn modelId="{8E6AC057-91A1-42E4-AD69-F47D01787477}" type="presParOf" srcId="{4886BEDB-2459-4A9D-82CD-0EFCB95A94E9}" destId="{3E819044-40EA-4210-AAE4-348B1A6AE7CA}" srcOrd="0" destOrd="0" presId="urn:microsoft.com/office/officeart/2005/8/layout/hierarchy3"/>
    <dgm:cxn modelId="{2168F783-9C13-4ED2-987E-550970E41D22}" type="presParOf" srcId="{3E819044-40EA-4210-AAE4-348B1A6AE7CA}" destId="{92CB91FF-D061-4DA9-88C2-68436E3813E8}" srcOrd="0" destOrd="0" presId="urn:microsoft.com/office/officeart/2005/8/layout/hierarchy3"/>
    <dgm:cxn modelId="{90A0174A-32E1-4527-8076-B2E810E7EB26}" type="presParOf" srcId="{92CB91FF-D061-4DA9-88C2-68436E3813E8}" destId="{BB08D5DA-8CD1-4F55-8765-FDF7A2D84FBE}" srcOrd="0" destOrd="0" presId="urn:microsoft.com/office/officeart/2005/8/layout/hierarchy3"/>
    <dgm:cxn modelId="{0449DF5E-9800-40B3-965F-2BF03F801D84}" type="presParOf" srcId="{92CB91FF-D061-4DA9-88C2-68436E3813E8}" destId="{B46B9FE0-28AD-4314-AD02-1AA28B9103A9}" srcOrd="1" destOrd="0" presId="urn:microsoft.com/office/officeart/2005/8/layout/hierarchy3"/>
    <dgm:cxn modelId="{FB42BFF9-C50F-4538-B55F-7A1DB2C2DE5D}" type="presParOf" srcId="{3E819044-40EA-4210-AAE4-348B1A6AE7CA}" destId="{50FBC08E-8A62-4773-A212-E9CDEEB75DED}" srcOrd="1" destOrd="0" presId="urn:microsoft.com/office/officeart/2005/8/layout/hierarchy3"/>
    <dgm:cxn modelId="{455BF6D0-7C61-4FA4-B884-C30B84A3F5BB}" type="presParOf" srcId="{50FBC08E-8A62-4773-A212-E9CDEEB75DED}" destId="{C027CE26-A607-452F-B018-D0FDB890393D}" srcOrd="0" destOrd="0" presId="urn:microsoft.com/office/officeart/2005/8/layout/hierarchy3"/>
    <dgm:cxn modelId="{EC274969-25F4-4126-98F2-F18948147D0A}" type="presParOf" srcId="{50FBC08E-8A62-4773-A212-E9CDEEB75DED}" destId="{C1A8DCF2-F2B1-4353-821B-FA7C8FAED9F4}" srcOrd="1" destOrd="0" presId="urn:microsoft.com/office/officeart/2005/8/layout/hierarchy3"/>
    <dgm:cxn modelId="{41E9DC03-FA3D-4020-9497-390EB526DEA7}" type="presParOf" srcId="{50FBC08E-8A62-4773-A212-E9CDEEB75DED}" destId="{B35F54FD-F780-45E7-AC96-238B5BAEA173}" srcOrd="2" destOrd="0" presId="urn:microsoft.com/office/officeart/2005/8/layout/hierarchy3"/>
    <dgm:cxn modelId="{993133A3-61F1-4C0F-9127-2332BB8FAA3F}" type="presParOf" srcId="{50FBC08E-8A62-4773-A212-E9CDEEB75DED}" destId="{26DAC4CE-5D04-4651-9577-849B97924026}" srcOrd="3" destOrd="0" presId="urn:microsoft.com/office/officeart/2005/8/layout/hierarchy3"/>
    <dgm:cxn modelId="{06A595F4-B6F7-4833-9E5A-3A440BA791FF}" type="presParOf" srcId="{50FBC08E-8A62-4773-A212-E9CDEEB75DED}" destId="{F479BF42-5DA9-4C1B-8AAB-1BA62B5FD05B}" srcOrd="4" destOrd="0" presId="urn:microsoft.com/office/officeart/2005/8/layout/hierarchy3"/>
    <dgm:cxn modelId="{3DDD395E-FB9E-4668-A9FE-D061E5C4106D}" type="presParOf" srcId="{50FBC08E-8A62-4773-A212-E9CDEEB75DED}" destId="{8ED23467-01AC-4DDB-AE56-897C9A1F6A84}" srcOrd="5" destOrd="0" presId="urn:microsoft.com/office/officeart/2005/8/layout/hierarchy3"/>
    <dgm:cxn modelId="{BD2518C8-0F76-4ABD-BE5A-543D63747396}" type="presParOf" srcId="{50FBC08E-8A62-4773-A212-E9CDEEB75DED}" destId="{4182F037-AD18-407C-866B-65AC54393E38}" srcOrd="6" destOrd="0" presId="urn:microsoft.com/office/officeart/2005/8/layout/hierarchy3"/>
    <dgm:cxn modelId="{3AB0CEA4-8DD1-404E-A292-FB4EA1F888B1}" type="presParOf" srcId="{50FBC08E-8A62-4773-A212-E9CDEEB75DED}" destId="{A624D05D-34AF-46BD-AF86-7CEC0A1DCAFF}" srcOrd="7" destOrd="0" presId="urn:microsoft.com/office/officeart/2005/8/layout/hierarchy3"/>
    <dgm:cxn modelId="{DD2CE0B0-5908-4D71-A3C9-2E1DF33EAC8F}" type="presParOf" srcId="{50FBC08E-8A62-4773-A212-E9CDEEB75DED}" destId="{5B6ACA9F-C181-48AA-A24E-862BF67AF396}" srcOrd="8" destOrd="0" presId="urn:microsoft.com/office/officeart/2005/8/layout/hierarchy3"/>
    <dgm:cxn modelId="{2DBB0F93-461E-403C-B714-A02294B8824C}" type="presParOf" srcId="{50FBC08E-8A62-4773-A212-E9CDEEB75DED}" destId="{BC82D180-5A32-473D-9353-FB37CA7F5294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679012A-60EB-4D20-8E5E-5D47009CC1DF}" type="doc">
      <dgm:prSet loTypeId="urn:microsoft.com/office/officeart/2005/8/layout/hierarchy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212190-96F8-474C-93A5-D8FB21AAF2A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Расходы на реализацию полномочий в сфере физической культуры и спорта – 38,2 млн.руб.</a:t>
          </a:r>
          <a:endParaRPr lang="ru-RU" sz="24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C105D8D-B1BA-4B6E-ABD3-8C67FE834423}" type="parTrans" cxnId="{A8488221-D2CA-43ED-B38E-84FB4071F8EC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69551A-88F4-4CC7-BB30-972307BB9085}" type="sibTrans" cxnId="{A8488221-D2CA-43ED-B38E-84FB4071F8EC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832F0F-D404-4F8D-9BA3-8AC675040A34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21,1 млн.руб. – средства бюджета МО «Город Пикалево»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D110704-DF31-452B-B0F2-D64BC343054F}" type="parTrans" cxnId="{F8427698-D599-47A4-90F4-2E4535A97138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DEBBFC-5397-4C30-960B-97462A1251B6}" type="sibTrans" cxnId="{F8427698-D599-47A4-90F4-2E4535A97138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10E330-0820-4BF4-ADC6-2F37EA8BCAFD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0,1 млн.руб. – средства бюджета Бокситогорского муниципального района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F9039DF-A4B2-4E9A-BED9-4E4F554A281C}" type="parTrans" cxnId="{8C2D4C34-8CC8-4B0F-B311-9DF69FC4112E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8F1F75-CCA1-434B-902E-80C935FE1C1A}" type="sibTrans" cxnId="{8C2D4C34-8CC8-4B0F-B311-9DF69FC4112E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6C02-0B8B-45F0-991A-10EE0C36209E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0,3 млн.руб. – средства федерального бюджета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0550C89-96A8-47FB-9726-CBAAC7F33744}" type="parTrans" cxnId="{2266CE92-A8E4-4284-A8FB-6248C74AE703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D0C4E0-D8F6-4B39-9EA1-FA4BC39B91F6}" type="sibTrans" cxnId="{2266CE92-A8E4-4284-A8FB-6248C74AE703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1C82DA-3210-4EC3-A8A6-0C26992066B6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0,2 млн.руб. – средства областного бюджета Ленинградской области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C8BFEE8-A650-4DC5-A41A-1972F74EDF44}" type="parTrans" cxnId="{2DDACFDF-2B8F-4B62-9CE6-B4F1488EB73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08BE8B-1D62-4562-BDCC-D52340871294}" type="sibTrans" cxnId="{2DDACFDF-2B8F-4B62-9CE6-B4F1488EB73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1E624B-4DA8-4A86-9B22-61277AF5D9EE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6,9 млн.руб. – предпринимательская деятельность</a:t>
          </a:r>
          <a:endParaRPr lang="ru-RU" sz="20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E16AE7F-CB98-4E67-BA70-79A305864B66}" type="parTrans" cxnId="{90562CF4-7DD6-4A3C-88A8-6285DEEB78F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254B2-3986-490D-BFB1-07F6C332DC93}" type="sibTrans" cxnId="{90562CF4-7DD6-4A3C-88A8-6285DEEB78F9}">
      <dgm:prSet/>
      <dgm:spPr/>
      <dgm:t>
        <a:bodyPr/>
        <a:lstStyle/>
        <a:p>
          <a:endParaRPr lang="ru-RU" sz="18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86BEDB-2459-4A9D-82CD-0EFCB95A94E9}" type="pres">
      <dgm:prSet presAssocID="{B679012A-60EB-4D20-8E5E-5D47009CC1D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E819044-40EA-4210-AAE4-348B1A6AE7CA}" type="pres">
      <dgm:prSet presAssocID="{FD212190-96F8-474C-93A5-D8FB21AAF2A2}" presName="root" presStyleCnt="0"/>
      <dgm:spPr/>
    </dgm:pt>
    <dgm:pt modelId="{92CB91FF-D061-4DA9-88C2-68436E3813E8}" type="pres">
      <dgm:prSet presAssocID="{FD212190-96F8-474C-93A5-D8FB21AAF2A2}" presName="rootComposite" presStyleCnt="0"/>
      <dgm:spPr/>
    </dgm:pt>
    <dgm:pt modelId="{BB08D5DA-8CD1-4F55-8765-FDF7A2D84FBE}" type="pres">
      <dgm:prSet presAssocID="{FD212190-96F8-474C-93A5-D8FB21AAF2A2}" presName="rootText" presStyleLbl="node1" presStyleIdx="0" presStyleCnt="1" custScaleX="524476" custScaleY="163938"/>
      <dgm:spPr/>
      <dgm:t>
        <a:bodyPr/>
        <a:lstStyle/>
        <a:p>
          <a:endParaRPr lang="ru-RU"/>
        </a:p>
      </dgm:t>
    </dgm:pt>
    <dgm:pt modelId="{B46B9FE0-28AD-4314-AD02-1AA28B9103A9}" type="pres">
      <dgm:prSet presAssocID="{FD212190-96F8-474C-93A5-D8FB21AAF2A2}" presName="rootConnector" presStyleLbl="node1" presStyleIdx="0" presStyleCnt="1"/>
      <dgm:spPr/>
      <dgm:t>
        <a:bodyPr/>
        <a:lstStyle/>
        <a:p>
          <a:endParaRPr lang="ru-RU"/>
        </a:p>
      </dgm:t>
    </dgm:pt>
    <dgm:pt modelId="{50FBC08E-8A62-4773-A212-E9CDEEB75DED}" type="pres">
      <dgm:prSet presAssocID="{FD212190-96F8-474C-93A5-D8FB21AAF2A2}" presName="childShape" presStyleCnt="0"/>
      <dgm:spPr/>
    </dgm:pt>
    <dgm:pt modelId="{C027CE26-A607-452F-B018-D0FDB890393D}" type="pres">
      <dgm:prSet presAssocID="{5D110704-DF31-452B-B0F2-D64BC343054F}" presName="Name13" presStyleLbl="parChTrans1D2" presStyleIdx="0" presStyleCnt="5"/>
      <dgm:spPr/>
      <dgm:t>
        <a:bodyPr/>
        <a:lstStyle/>
        <a:p>
          <a:endParaRPr lang="ru-RU"/>
        </a:p>
      </dgm:t>
    </dgm:pt>
    <dgm:pt modelId="{C1A8DCF2-F2B1-4353-821B-FA7C8FAED9F4}" type="pres">
      <dgm:prSet presAssocID="{68832F0F-D404-4F8D-9BA3-8AC675040A34}" presName="childText" presStyleLbl="bgAcc1" presStyleIdx="0" presStyleCnt="5" custScaleX="734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F54FD-F780-45E7-AC96-238B5BAEA173}" type="pres">
      <dgm:prSet presAssocID="{BF9039DF-A4B2-4E9A-BED9-4E4F554A281C}" presName="Name13" presStyleLbl="parChTrans1D2" presStyleIdx="1" presStyleCnt="5"/>
      <dgm:spPr/>
      <dgm:t>
        <a:bodyPr/>
        <a:lstStyle/>
        <a:p>
          <a:endParaRPr lang="ru-RU"/>
        </a:p>
      </dgm:t>
    </dgm:pt>
    <dgm:pt modelId="{26DAC4CE-5D04-4651-9577-849B97924026}" type="pres">
      <dgm:prSet presAssocID="{1610E330-0820-4BF4-ADC6-2F37EA8BCAFD}" presName="childText" presStyleLbl="bgAcc1" presStyleIdx="1" presStyleCnt="5" custScaleX="736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9BF42-5DA9-4C1B-8AAB-1BA62B5FD05B}" type="pres">
      <dgm:prSet presAssocID="{A0550C89-96A8-47FB-9726-CBAAC7F33744}" presName="Name13" presStyleLbl="parChTrans1D2" presStyleIdx="2" presStyleCnt="5"/>
      <dgm:spPr/>
      <dgm:t>
        <a:bodyPr/>
        <a:lstStyle/>
        <a:p>
          <a:endParaRPr lang="ru-RU"/>
        </a:p>
      </dgm:t>
    </dgm:pt>
    <dgm:pt modelId="{8ED23467-01AC-4DDB-AE56-897C9A1F6A84}" type="pres">
      <dgm:prSet presAssocID="{E0AF6C02-0B8B-45F0-991A-10EE0C36209E}" presName="childText" presStyleLbl="bgAcc1" presStyleIdx="2" presStyleCnt="5" custScaleX="729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2F037-AD18-407C-866B-65AC54393E38}" type="pres">
      <dgm:prSet presAssocID="{5C8BFEE8-A650-4DC5-A41A-1972F74EDF44}" presName="Name13" presStyleLbl="parChTrans1D2" presStyleIdx="3" presStyleCnt="5"/>
      <dgm:spPr/>
      <dgm:t>
        <a:bodyPr/>
        <a:lstStyle/>
        <a:p>
          <a:endParaRPr lang="ru-RU"/>
        </a:p>
      </dgm:t>
    </dgm:pt>
    <dgm:pt modelId="{A624D05D-34AF-46BD-AF86-7CEC0A1DCAFF}" type="pres">
      <dgm:prSet presAssocID="{D81C82DA-3210-4EC3-A8A6-0C26992066B6}" presName="childText" presStyleLbl="bgAcc1" presStyleIdx="3" presStyleCnt="5" custScaleX="729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ACA9F-C181-48AA-A24E-862BF67AF396}" type="pres">
      <dgm:prSet presAssocID="{2E16AE7F-CB98-4E67-BA70-79A305864B66}" presName="Name13" presStyleLbl="parChTrans1D2" presStyleIdx="4" presStyleCnt="5"/>
      <dgm:spPr/>
      <dgm:t>
        <a:bodyPr/>
        <a:lstStyle/>
        <a:p>
          <a:endParaRPr lang="ru-RU"/>
        </a:p>
      </dgm:t>
    </dgm:pt>
    <dgm:pt modelId="{BC82D180-5A32-473D-9353-FB37CA7F5294}" type="pres">
      <dgm:prSet presAssocID="{101E624B-4DA8-4A86-9B22-61277AF5D9EE}" presName="childText" presStyleLbl="bgAcc1" presStyleIdx="4" presStyleCnt="5" custScaleX="735233" custLinFactNeighborX="-6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987435-2C29-4507-A708-5DFE10438A42}" type="presOf" srcId="{5C8BFEE8-A650-4DC5-A41A-1972F74EDF44}" destId="{4182F037-AD18-407C-866B-65AC54393E38}" srcOrd="0" destOrd="0" presId="urn:microsoft.com/office/officeart/2005/8/layout/hierarchy3"/>
    <dgm:cxn modelId="{441A2DAD-8C31-4C94-A2C5-0DEA74934E86}" type="presOf" srcId="{1610E330-0820-4BF4-ADC6-2F37EA8BCAFD}" destId="{26DAC4CE-5D04-4651-9577-849B97924026}" srcOrd="0" destOrd="0" presId="urn:microsoft.com/office/officeart/2005/8/layout/hierarchy3"/>
    <dgm:cxn modelId="{8C2D4C34-8CC8-4B0F-B311-9DF69FC4112E}" srcId="{FD212190-96F8-474C-93A5-D8FB21AAF2A2}" destId="{1610E330-0820-4BF4-ADC6-2F37EA8BCAFD}" srcOrd="1" destOrd="0" parTransId="{BF9039DF-A4B2-4E9A-BED9-4E4F554A281C}" sibTransId="{988F1F75-CCA1-434B-902E-80C935FE1C1A}"/>
    <dgm:cxn modelId="{2DDACFDF-2B8F-4B62-9CE6-B4F1488EB739}" srcId="{FD212190-96F8-474C-93A5-D8FB21AAF2A2}" destId="{D81C82DA-3210-4EC3-A8A6-0C26992066B6}" srcOrd="3" destOrd="0" parTransId="{5C8BFEE8-A650-4DC5-A41A-1972F74EDF44}" sibTransId="{4A08BE8B-1D62-4562-BDCC-D52340871294}"/>
    <dgm:cxn modelId="{F8427698-D599-47A4-90F4-2E4535A97138}" srcId="{FD212190-96F8-474C-93A5-D8FB21AAF2A2}" destId="{68832F0F-D404-4F8D-9BA3-8AC675040A34}" srcOrd="0" destOrd="0" parTransId="{5D110704-DF31-452B-B0F2-D64BC343054F}" sibTransId="{52DEBBFC-5397-4C30-960B-97462A1251B6}"/>
    <dgm:cxn modelId="{13723080-5396-4D2B-8D88-08284EA1C320}" type="presOf" srcId="{FD212190-96F8-474C-93A5-D8FB21AAF2A2}" destId="{B46B9FE0-28AD-4314-AD02-1AA28B9103A9}" srcOrd="1" destOrd="0" presId="urn:microsoft.com/office/officeart/2005/8/layout/hierarchy3"/>
    <dgm:cxn modelId="{C646024F-735B-4A41-A465-330CF0211FFC}" type="presOf" srcId="{FD212190-96F8-474C-93A5-D8FB21AAF2A2}" destId="{BB08D5DA-8CD1-4F55-8765-FDF7A2D84FBE}" srcOrd="0" destOrd="0" presId="urn:microsoft.com/office/officeart/2005/8/layout/hierarchy3"/>
    <dgm:cxn modelId="{F4F74D28-C41B-44E2-A08C-2350961B5D75}" type="presOf" srcId="{D81C82DA-3210-4EC3-A8A6-0C26992066B6}" destId="{A624D05D-34AF-46BD-AF86-7CEC0A1DCAFF}" srcOrd="0" destOrd="0" presId="urn:microsoft.com/office/officeart/2005/8/layout/hierarchy3"/>
    <dgm:cxn modelId="{F9A23814-1951-41BE-A62D-EFF9A8CBBE3D}" type="presOf" srcId="{5D110704-DF31-452B-B0F2-D64BC343054F}" destId="{C027CE26-A607-452F-B018-D0FDB890393D}" srcOrd="0" destOrd="0" presId="urn:microsoft.com/office/officeart/2005/8/layout/hierarchy3"/>
    <dgm:cxn modelId="{6A7A309D-E4A5-4C82-B752-F702F1EF7FF3}" type="presOf" srcId="{E0AF6C02-0B8B-45F0-991A-10EE0C36209E}" destId="{8ED23467-01AC-4DDB-AE56-897C9A1F6A84}" srcOrd="0" destOrd="0" presId="urn:microsoft.com/office/officeart/2005/8/layout/hierarchy3"/>
    <dgm:cxn modelId="{DD00C55C-A4EC-48AE-92F4-7A023A1E6240}" type="presOf" srcId="{101E624B-4DA8-4A86-9B22-61277AF5D9EE}" destId="{BC82D180-5A32-473D-9353-FB37CA7F5294}" srcOrd="0" destOrd="0" presId="urn:microsoft.com/office/officeart/2005/8/layout/hierarchy3"/>
    <dgm:cxn modelId="{FD6042E5-334F-4569-9A5D-F8BF721A869D}" type="presOf" srcId="{B679012A-60EB-4D20-8E5E-5D47009CC1DF}" destId="{4886BEDB-2459-4A9D-82CD-0EFCB95A94E9}" srcOrd="0" destOrd="0" presId="urn:microsoft.com/office/officeart/2005/8/layout/hierarchy3"/>
    <dgm:cxn modelId="{90562CF4-7DD6-4A3C-88A8-6285DEEB78F9}" srcId="{FD212190-96F8-474C-93A5-D8FB21AAF2A2}" destId="{101E624B-4DA8-4A86-9B22-61277AF5D9EE}" srcOrd="4" destOrd="0" parTransId="{2E16AE7F-CB98-4E67-BA70-79A305864B66}" sibTransId="{87B254B2-3986-490D-BFB1-07F6C332DC93}"/>
    <dgm:cxn modelId="{A8488221-D2CA-43ED-B38E-84FB4071F8EC}" srcId="{B679012A-60EB-4D20-8E5E-5D47009CC1DF}" destId="{FD212190-96F8-474C-93A5-D8FB21AAF2A2}" srcOrd="0" destOrd="0" parTransId="{EC105D8D-B1BA-4B6E-ABD3-8C67FE834423}" sibTransId="{0569551A-88F4-4CC7-BB30-972307BB9085}"/>
    <dgm:cxn modelId="{CEC20D2D-8AEE-471B-9BBD-18731CF78985}" type="presOf" srcId="{68832F0F-D404-4F8D-9BA3-8AC675040A34}" destId="{C1A8DCF2-F2B1-4353-821B-FA7C8FAED9F4}" srcOrd="0" destOrd="0" presId="urn:microsoft.com/office/officeart/2005/8/layout/hierarchy3"/>
    <dgm:cxn modelId="{2266CE92-A8E4-4284-A8FB-6248C74AE703}" srcId="{FD212190-96F8-474C-93A5-D8FB21AAF2A2}" destId="{E0AF6C02-0B8B-45F0-991A-10EE0C36209E}" srcOrd="2" destOrd="0" parTransId="{A0550C89-96A8-47FB-9726-CBAAC7F33744}" sibTransId="{97D0C4E0-D8F6-4B39-9EA1-FA4BC39B91F6}"/>
    <dgm:cxn modelId="{0FAE521A-B36E-4468-AF8C-1EC218C8CE6C}" type="presOf" srcId="{2E16AE7F-CB98-4E67-BA70-79A305864B66}" destId="{5B6ACA9F-C181-48AA-A24E-862BF67AF396}" srcOrd="0" destOrd="0" presId="urn:microsoft.com/office/officeart/2005/8/layout/hierarchy3"/>
    <dgm:cxn modelId="{AD2F65D2-A7D0-4A5D-98A6-BCFB79742563}" type="presOf" srcId="{A0550C89-96A8-47FB-9726-CBAAC7F33744}" destId="{F479BF42-5DA9-4C1B-8AAB-1BA62B5FD05B}" srcOrd="0" destOrd="0" presId="urn:microsoft.com/office/officeart/2005/8/layout/hierarchy3"/>
    <dgm:cxn modelId="{C36B6346-AB06-4EB8-99E6-06CDE4D91414}" type="presOf" srcId="{BF9039DF-A4B2-4E9A-BED9-4E4F554A281C}" destId="{B35F54FD-F780-45E7-AC96-238B5BAEA173}" srcOrd="0" destOrd="0" presId="urn:microsoft.com/office/officeart/2005/8/layout/hierarchy3"/>
    <dgm:cxn modelId="{DC40BDAC-7BE0-47AE-9EDA-4EAD2423F81B}" type="presParOf" srcId="{4886BEDB-2459-4A9D-82CD-0EFCB95A94E9}" destId="{3E819044-40EA-4210-AAE4-348B1A6AE7CA}" srcOrd="0" destOrd="0" presId="urn:microsoft.com/office/officeart/2005/8/layout/hierarchy3"/>
    <dgm:cxn modelId="{D69BCD6D-B052-496B-8DD9-0591DBCFDE2D}" type="presParOf" srcId="{3E819044-40EA-4210-AAE4-348B1A6AE7CA}" destId="{92CB91FF-D061-4DA9-88C2-68436E3813E8}" srcOrd="0" destOrd="0" presId="urn:microsoft.com/office/officeart/2005/8/layout/hierarchy3"/>
    <dgm:cxn modelId="{C25DF6B2-7AD4-4C6D-A7AF-2B85B28A6C35}" type="presParOf" srcId="{92CB91FF-D061-4DA9-88C2-68436E3813E8}" destId="{BB08D5DA-8CD1-4F55-8765-FDF7A2D84FBE}" srcOrd="0" destOrd="0" presId="urn:microsoft.com/office/officeart/2005/8/layout/hierarchy3"/>
    <dgm:cxn modelId="{CB860A27-9C09-4D9C-874B-A11E50119F05}" type="presParOf" srcId="{92CB91FF-D061-4DA9-88C2-68436E3813E8}" destId="{B46B9FE0-28AD-4314-AD02-1AA28B9103A9}" srcOrd="1" destOrd="0" presId="urn:microsoft.com/office/officeart/2005/8/layout/hierarchy3"/>
    <dgm:cxn modelId="{4E4B0DF6-E08D-485D-8262-02B9DB65B9D8}" type="presParOf" srcId="{3E819044-40EA-4210-AAE4-348B1A6AE7CA}" destId="{50FBC08E-8A62-4773-A212-E9CDEEB75DED}" srcOrd="1" destOrd="0" presId="urn:microsoft.com/office/officeart/2005/8/layout/hierarchy3"/>
    <dgm:cxn modelId="{7C1EDBD9-9A32-40E3-BAB8-CDE6D2F5991B}" type="presParOf" srcId="{50FBC08E-8A62-4773-A212-E9CDEEB75DED}" destId="{C027CE26-A607-452F-B018-D0FDB890393D}" srcOrd="0" destOrd="0" presId="urn:microsoft.com/office/officeart/2005/8/layout/hierarchy3"/>
    <dgm:cxn modelId="{8B408B8A-1819-40CB-9606-E022C9E164ED}" type="presParOf" srcId="{50FBC08E-8A62-4773-A212-E9CDEEB75DED}" destId="{C1A8DCF2-F2B1-4353-821B-FA7C8FAED9F4}" srcOrd="1" destOrd="0" presId="urn:microsoft.com/office/officeart/2005/8/layout/hierarchy3"/>
    <dgm:cxn modelId="{D0EA499D-9252-47CE-8C52-944D2016C593}" type="presParOf" srcId="{50FBC08E-8A62-4773-A212-E9CDEEB75DED}" destId="{B35F54FD-F780-45E7-AC96-238B5BAEA173}" srcOrd="2" destOrd="0" presId="urn:microsoft.com/office/officeart/2005/8/layout/hierarchy3"/>
    <dgm:cxn modelId="{A7D896F8-3382-44D8-88C6-E5447B43A712}" type="presParOf" srcId="{50FBC08E-8A62-4773-A212-E9CDEEB75DED}" destId="{26DAC4CE-5D04-4651-9577-849B97924026}" srcOrd="3" destOrd="0" presId="urn:microsoft.com/office/officeart/2005/8/layout/hierarchy3"/>
    <dgm:cxn modelId="{145BDB73-D5DD-4FB0-9FB0-91ECAAA407B0}" type="presParOf" srcId="{50FBC08E-8A62-4773-A212-E9CDEEB75DED}" destId="{F479BF42-5DA9-4C1B-8AAB-1BA62B5FD05B}" srcOrd="4" destOrd="0" presId="urn:microsoft.com/office/officeart/2005/8/layout/hierarchy3"/>
    <dgm:cxn modelId="{0A75DFC9-00E7-46BE-86E9-7495FEB2D21B}" type="presParOf" srcId="{50FBC08E-8A62-4773-A212-E9CDEEB75DED}" destId="{8ED23467-01AC-4DDB-AE56-897C9A1F6A84}" srcOrd="5" destOrd="0" presId="urn:microsoft.com/office/officeart/2005/8/layout/hierarchy3"/>
    <dgm:cxn modelId="{80EB0666-2744-465E-9809-3463609C229D}" type="presParOf" srcId="{50FBC08E-8A62-4773-A212-E9CDEEB75DED}" destId="{4182F037-AD18-407C-866B-65AC54393E38}" srcOrd="6" destOrd="0" presId="urn:microsoft.com/office/officeart/2005/8/layout/hierarchy3"/>
    <dgm:cxn modelId="{EB3E2C21-7A41-44CB-B494-C5C3E620A728}" type="presParOf" srcId="{50FBC08E-8A62-4773-A212-E9CDEEB75DED}" destId="{A624D05D-34AF-46BD-AF86-7CEC0A1DCAFF}" srcOrd="7" destOrd="0" presId="urn:microsoft.com/office/officeart/2005/8/layout/hierarchy3"/>
    <dgm:cxn modelId="{5C3FD9B1-7619-43F6-9705-32B3B683C6F9}" type="presParOf" srcId="{50FBC08E-8A62-4773-A212-E9CDEEB75DED}" destId="{5B6ACA9F-C181-48AA-A24E-862BF67AF396}" srcOrd="8" destOrd="0" presId="urn:microsoft.com/office/officeart/2005/8/layout/hierarchy3"/>
    <dgm:cxn modelId="{BDC1A313-7F0E-435A-86EE-6EAF3FE33866}" type="presParOf" srcId="{50FBC08E-8A62-4773-A212-E9CDEEB75DED}" destId="{BC82D180-5A32-473D-9353-FB37CA7F5294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601FF33-10D1-4AF6-8186-C7DBF643B3DB}" type="doc">
      <dgm:prSet loTypeId="urn:microsoft.com/office/officeart/2005/8/layout/radial6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D8B202-B4B5-4A34-AB84-CA69F5D3E663}">
      <dgm:prSet phldrT="[Текст]" custT="1"/>
      <dgm:spPr/>
      <dgm:t>
        <a:bodyPr/>
        <a:lstStyle/>
        <a:p>
          <a:r>
            <a:rPr lang="ru-RU" sz="2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27 155 500</a:t>
          </a:r>
          <a:endParaRPr lang="ru-RU" sz="26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7DD217-25C0-401D-8042-37325641ADC6}" type="parTrans" cxnId="{F52F268E-DA1E-40B1-A6CC-10FB5E741259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A6300A7E-031B-48FF-B8C6-A01C213BFC11}" type="sibTrans" cxnId="{F52F268E-DA1E-40B1-A6CC-10FB5E741259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CBE8F9-B3D8-4D21-9DA5-1F1944B7FEE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Средства федерального бюджета –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8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19 600 000</a:t>
          </a:r>
          <a:endParaRPr lang="ru-RU" sz="18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92F2ED3-DC06-4E16-B625-067F7B7AA987}" type="parTrans" cxnId="{A65F43FE-5334-4765-B0FC-21EDA81941D5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5B4D67-1E2A-40AD-AD0C-8B2EDB0A7500}" type="sibTrans" cxnId="{A65F43FE-5334-4765-B0FC-21EDA81941D5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9A6596-AC3D-43F8-AED7-3A29F19D7E9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Средства местного бюджета – </a:t>
          </a:r>
          <a:r>
            <a:rPr lang="ru-RU" sz="18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155 500</a:t>
          </a:r>
          <a:endParaRPr lang="ru-RU" sz="18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8057609-40AA-4F85-8734-142AFB2075EB}" type="parTrans" cxnId="{BA4B7830-7019-4E3E-A3C1-90AAEF39AB10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285C13-55F0-4E93-B433-733B25116FD5}" type="sibTrans" cxnId="{BA4B7830-7019-4E3E-A3C1-90AAEF39AB10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580061-D8DE-4273-8826-66C422C4D03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Средства областного бюджета –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8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7 400 000</a:t>
          </a:r>
          <a:endParaRPr lang="ru-RU" sz="18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EE9BD38-7AD7-4C1F-A1B5-BB3C01A99A69}" type="parTrans" cxnId="{D90E7F07-D53B-4088-A813-4A41E62621AE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9533692F-E372-47E3-BC2F-D383CF272339}" type="sibTrans" cxnId="{D90E7F07-D53B-4088-A813-4A41E62621AE}">
      <dgm:prSet/>
      <dgm:spPr/>
      <dgm:t>
        <a:bodyPr/>
        <a:lstStyle/>
        <a:p>
          <a:endParaRPr lang="ru-RU" sz="16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D862A4-7E2C-4E53-B9D5-72198FF80674}" type="pres">
      <dgm:prSet presAssocID="{1601FF33-10D1-4AF6-8186-C7DBF643B3D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4F35F-446F-450E-AB6E-3C0B38471398}" type="pres">
      <dgm:prSet presAssocID="{1DD8B202-B4B5-4A34-AB84-CA69F5D3E663}" presName="centerShape" presStyleLbl="node0" presStyleIdx="0" presStyleCnt="1" custScaleX="159407" custScaleY="51353" custLinFactNeighborX="699" custLinFactNeighborY="-6761"/>
      <dgm:spPr/>
      <dgm:t>
        <a:bodyPr/>
        <a:lstStyle/>
        <a:p>
          <a:endParaRPr lang="ru-RU"/>
        </a:p>
      </dgm:t>
    </dgm:pt>
    <dgm:pt modelId="{4453350A-5D39-4D37-86C8-E15E3DCE7495}" type="pres">
      <dgm:prSet presAssocID="{BCCBE8F9-B3D8-4D21-9DA5-1F1944B7FEE3}" presName="node" presStyleLbl="node1" presStyleIdx="0" presStyleCnt="3" custScaleX="189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0D904-34FB-4F0D-B694-924815023CF8}" type="pres">
      <dgm:prSet presAssocID="{BCCBE8F9-B3D8-4D21-9DA5-1F1944B7FEE3}" presName="dummy" presStyleCnt="0"/>
      <dgm:spPr/>
    </dgm:pt>
    <dgm:pt modelId="{7C9B38DA-8E10-4AF5-B18D-DD822E83E600}" type="pres">
      <dgm:prSet presAssocID="{9B5B4D67-1E2A-40AD-AD0C-8B2EDB0A750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F767336-87E1-4A96-AFDC-62E08CF115EF}" type="pres">
      <dgm:prSet presAssocID="{EB9A6596-AC3D-43F8-AED7-3A29F19D7E94}" presName="node" presStyleLbl="node1" presStyleIdx="1" presStyleCnt="3" custScaleX="160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786A5-E12C-487D-89BD-4120003C4D22}" type="pres">
      <dgm:prSet presAssocID="{EB9A6596-AC3D-43F8-AED7-3A29F19D7E94}" presName="dummy" presStyleCnt="0"/>
      <dgm:spPr/>
    </dgm:pt>
    <dgm:pt modelId="{69A4A8DE-E4A1-43D7-AE60-98D52E551DC7}" type="pres">
      <dgm:prSet presAssocID="{48285C13-55F0-4E93-B433-733B25116FD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FE86E789-14D6-4339-AF03-25A8AC5B8B22}" type="pres">
      <dgm:prSet presAssocID="{11580061-D8DE-4273-8826-66C422C4D030}" presName="node" presStyleLbl="node1" presStyleIdx="2" presStyleCnt="3" custScaleX="165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B9C26F-6CC9-4029-BCEC-CC501E0D676D}" type="pres">
      <dgm:prSet presAssocID="{11580061-D8DE-4273-8826-66C422C4D030}" presName="dummy" presStyleCnt="0"/>
      <dgm:spPr/>
    </dgm:pt>
    <dgm:pt modelId="{F503934C-586B-45C8-B2F1-5A5D555B2F08}" type="pres">
      <dgm:prSet presAssocID="{9533692F-E372-47E3-BC2F-D383CF272339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D90E7F07-D53B-4088-A813-4A41E62621AE}" srcId="{1DD8B202-B4B5-4A34-AB84-CA69F5D3E663}" destId="{11580061-D8DE-4273-8826-66C422C4D030}" srcOrd="2" destOrd="0" parTransId="{7EE9BD38-7AD7-4C1F-A1B5-BB3C01A99A69}" sibTransId="{9533692F-E372-47E3-BC2F-D383CF272339}"/>
    <dgm:cxn modelId="{F52F268E-DA1E-40B1-A6CC-10FB5E741259}" srcId="{1601FF33-10D1-4AF6-8186-C7DBF643B3DB}" destId="{1DD8B202-B4B5-4A34-AB84-CA69F5D3E663}" srcOrd="0" destOrd="0" parTransId="{F17DD217-25C0-401D-8042-37325641ADC6}" sibTransId="{A6300A7E-031B-48FF-B8C6-A01C213BFC11}"/>
    <dgm:cxn modelId="{A0535A75-2CE7-4535-99DD-34B59A0A402A}" type="presOf" srcId="{9533692F-E372-47E3-BC2F-D383CF272339}" destId="{F503934C-586B-45C8-B2F1-5A5D555B2F08}" srcOrd="0" destOrd="0" presId="urn:microsoft.com/office/officeart/2005/8/layout/radial6"/>
    <dgm:cxn modelId="{B26E2845-00B1-4176-A7C6-48B7E0A9CA30}" type="presOf" srcId="{EB9A6596-AC3D-43F8-AED7-3A29F19D7E94}" destId="{CF767336-87E1-4A96-AFDC-62E08CF115EF}" srcOrd="0" destOrd="0" presId="urn:microsoft.com/office/officeart/2005/8/layout/radial6"/>
    <dgm:cxn modelId="{BA4B7830-7019-4E3E-A3C1-90AAEF39AB10}" srcId="{1DD8B202-B4B5-4A34-AB84-CA69F5D3E663}" destId="{EB9A6596-AC3D-43F8-AED7-3A29F19D7E94}" srcOrd="1" destOrd="0" parTransId="{88057609-40AA-4F85-8734-142AFB2075EB}" sibTransId="{48285C13-55F0-4E93-B433-733B25116FD5}"/>
    <dgm:cxn modelId="{AC5CFEF0-C5FE-4E62-BFDB-CF61C42D9C60}" type="presOf" srcId="{48285C13-55F0-4E93-B433-733B25116FD5}" destId="{69A4A8DE-E4A1-43D7-AE60-98D52E551DC7}" srcOrd="0" destOrd="0" presId="urn:microsoft.com/office/officeart/2005/8/layout/radial6"/>
    <dgm:cxn modelId="{72E35E69-D404-474E-9948-0583C276B527}" type="presOf" srcId="{BCCBE8F9-B3D8-4D21-9DA5-1F1944B7FEE3}" destId="{4453350A-5D39-4D37-86C8-E15E3DCE7495}" srcOrd="0" destOrd="0" presId="urn:microsoft.com/office/officeart/2005/8/layout/radial6"/>
    <dgm:cxn modelId="{EABC9B5D-0C08-45C1-882A-0627BAE4AA9A}" type="presOf" srcId="{1DD8B202-B4B5-4A34-AB84-CA69F5D3E663}" destId="{40C4F35F-446F-450E-AB6E-3C0B38471398}" srcOrd="0" destOrd="0" presId="urn:microsoft.com/office/officeart/2005/8/layout/radial6"/>
    <dgm:cxn modelId="{3727E24D-3995-4094-A298-3876ED88D26F}" type="presOf" srcId="{1601FF33-10D1-4AF6-8186-C7DBF643B3DB}" destId="{9BD862A4-7E2C-4E53-B9D5-72198FF80674}" srcOrd="0" destOrd="0" presId="urn:microsoft.com/office/officeart/2005/8/layout/radial6"/>
    <dgm:cxn modelId="{B83551DB-9FA6-4993-9698-7A57E13B5ACE}" type="presOf" srcId="{9B5B4D67-1E2A-40AD-AD0C-8B2EDB0A7500}" destId="{7C9B38DA-8E10-4AF5-B18D-DD822E83E600}" srcOrd="0" destOrd="0" presId="urn:microsoft.com/office/officeart/2005/8/layout/radial6"/>
    <dgm:cxn modelId="{A65F43FE-5334-4765-B0FC-21EDA81941D5}" srcId="{1DD8B202-B4B5-4A34-AB84-CA69F5D3E663}" destId="{BCCBE8F9-B3D8-4D21-9DA5-1F1944B7FEE3}" srcOrd="0" destOrd="0" parTransId="{992F2ED3-DC06-4E16-B625-067F7B7AA987}" sibTransId="{9B5B4D67-1E2A-40AD-AD0C-8B2EDB0A7500}"/>
    <dgm:cxn modelId="{58074799-F830-4F2F-960E-5F41F29F5E1C}" type="presOf" srcId="{11580061-D8DE-4273-8826-66C422C4D030}" destId="{FE86E789-14D6-4339-AF03-25A8AC5B8B22}" srcOrd="0" destOrd="0" presId="urn:microsoft.com/office/officeart/2005/8/layout/radial6"/>
    <dgm:cxn modelId="{AFF5FBF7-068D-4155-803D-9306FF75AD9F}" type="presParOf" srcId="{9BD862A4-7E2C-4E53-B9D5-72198FF80674}" destId="{40C4F35F-446F-450E-AB6E-3C0B38471398}" srcOrd="0" destOrd="0" presId="urn:microsoft.com/office/officeart/2005/8/layout/radial6"/>
    <dgm:cxn modelId="{1FD317C4-8848-4625-9458-DA79945B0D3D}" type="presParOf" srcId="{9BD862A4-7E2C-4E53-B9D5-72198FF80674}" destId="{4453350A-5D39-4D37-86C8-E15E3DCE7495}" srcOrd="1" destOrd="0" presId="urn:microsoft.com/office/officeart/2005/8/layout/radial6"/>
    <dgm:cxn modelId="{4EABB3F6-65A5-477F-ADEA-5E0E798AB1F4}" type="presParOf" srcId="{9BD862A4-7E2C-4E53-B9D5-72198FF80674}" destId="{E910D904-34FB-4F0D-B694-924815023CF8}" srcOrd="2" destOrd="0" presId="urn:microsoft.com/office/officeart/2005/8/layout/radial6"/>
    <dgm:cxn modelId="{D043F7D1-6673-453D-B9AD-9738AB4F673C}" type="presParOf" srcId="{9BD862A4-7E2C-4E53-B9D5-72198FF80674}" destId="{7C9B38DA-8E10-4AF5-B18D-DD822E83E600}" srcOrd="3" destOrd="0" presId="urn:microsoft.com/office/officeart/2005/8/layout/radial6"/>
    <dgm:cxn modelId="{F16FF6D1-FB18-4265-A7EB-1EE9124344B9}" type="presParOf" srcId="{9BD862A4-7E2C-4E53-B9D5-72198FF80674}" destId="{CF767336-87E1-4A96-AFDC-62E08CF115EF}" srcOrd="4" destOrd="0" presId="urn:microsoft.com/office/officeart/2005/8/layout/radial6"/>
    <dgm:cxn modelId="{1C66627A-E1C9-4335-8BC7-8AB8682320C1}" type="presParOf" srcId="{9BD862A4-7E2C-4E53-B9D5-72198FF80674}" destId="{58E786A5-E12C-487D-89BD-4120003C4D22}" srcOrd="5" destOrd="0" presId="urn:microsoft.com/office/officeart/2005/8/layout/radial6"/>
    <dgm:cxn modelId="{0CC246DD-A56F-4F83-B186-C9CFA36BAB76}" type="presParOf" srcId="{9BD862A4-7E2C-4E53-B9D5-72198FF80674}" destId="{69A4A8DE-E4A1-43D7-AE60-98D52E551DC7}" srcOrd="6" destOrd="0" presId="urn:microsoft.com/office/officeart/2005/8/layout/radial6"/>
    <dgm:cxn modelId="{04AE50DE-BCA0-497E-AFDC-A1B1F33CE270}" type="presParOf" srcId="{9BD862A4-7E2C-4E53-B9D5-72198FF80674}" destId="{FE86E789-14D6-4339-AF03-25A8AC5B8B22}" srcOrd="7" destOrd="0" presId="urn:microsoft.com/office/officeart/2005/8/layout/radial6"/>
    <dgm:cxn modelId="{4B959178-E258-4B47-8E53-137968C5BBD0}" type="presParOf" srcId="{9BD862A4-7E2C-4E53-B9D5-72198FF80674}" destId="{30B9C26F-6CC9-4029-BCEC-CC501E0D676D}" srcOrd="8" destOrd="0" presId="urn:microsoft.com/office/officeart/2005/8/layout/radial6"/>
    <dgm:cxn modelId="{D2A60A78-EED9-4498-AA48-96AB89A1B4B0}" type="presParOf" srcId="{9BD862A4-7E2C-4E53-B9D5-72198FF80674}" destId="{F503934C-586B-45C8-B2F1-5A5D555B2F08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46DA54E-1A27-4C81-8506-279112C76D30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8284E-B25A-40D7-ACF5-12EFAB5944C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Предоставление грантов на организацию собственного дела: 11 субъектов МП, создание 28 рабочих мест</a:t>
          </a:r>
          <a:endParaRPr lang="ru-RU" sz="12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FB7518B-A080-4C38-BBFF-D4B2DE7D6975}" type="parTrans" cxnId="{52A5987C-ACFF-46C2-A304-4E8B85BF951F}">
      <dgm:prSet/>
      <dgm:spPr/>
      <dgm:t>
        <a:bodyPr/>
        <a:lstStyle/>
        <a:p>
          <a:endParaRPr lang="ru-RU" sz="12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7765BCD-C7BC-4AC4-A91C-ABD32762DB10}" type="sibTrans" cxnId="{52A5987C-ACFF-46C2-A304-4E8B85BF951F}">
      <dgm:prSet/>
      <dgm:spPr/>
      <dgm:t>
        <a:bodyPr/>
        <a:lstStyle/>
        <a:p>
          <a:endParaRPr lang="ru-RU" sz="12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A2A8C3A-EDBA-4099-AF9F-494AF062286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Предоставление субсидий для возмещения части затрат на приобретение оборудования в целях развития или модернизации производства: 3 субъекта МСП, создание 5 рабочих мест</a:t>
          </a:r>
          <a:endParaRPr lang="ru-RU" sz="12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36E71F5-1A93-43B7-8A0D-9CF361653B64}" type="parTrans" cxnId="{563A20EA-2B64-45A9-8B41-DC7E67F059B3}">
      <dgm:prSet/>
      <dgm:spPr/>
      <dgm:t>
        <a:bodyPr/>
        <a:lstStyle/>
        <a:p>
          <a:endParaRPr lang="ru-RU" sz="12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F66D3EC-A694-4D7B-A12C-1FD52AEF51FE}" type="sibTrans" cxnId="{563A20EA-2B64-45A9-8B41-DC7E67F059B3}">
      <dgm:prSet/>
      <dgm:spPr/>
      <dgm:t>
        <a:bodyPr/>
        <a:lstStyle/>
        <a:p>
          <a:endParaRPr lang="ru-RU" sz="12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EAE00F0-F915-4ECA-930B-02FAAEDE5FB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Бизнес-инкубатор: размещено 26 субъектов МП, создано 21 рабочее место</a:t>
          </a:r>
          <a:endParaRPr lang="ru-RU" sz="12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AA08C0F-731A-40CE-A32D-0ED3777B630F}" type="parTrans" cxnId="{26F49E16-D7AC-4439-8001-5F1168A10900}">
      <dgm:prSet/>
      <dgm:spPr/>
      <dgm:t>
        <a:bodyPr/>
        <a:lstStyle/>
        <a:p>
          <a:endParaRPr lang="ru-RU" sz="12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5246EB2-05C3-4BA4-BC3A-958238DBF1F2}" type="sibTrans" cxnId="{26F49E16-D7AC-4439-8001-5F1168A10900}">
      <dgm:prSet/>
      <dgm:spPr/>
      <dgm:t>
        <a:bodyPr/>
        <a:lstStyle/>
        <a:p>
          <a:endParaRPr lang="ru-RU" sz="1200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BC6E7B4-25C3-4CB7-8FA5-BD24B9A15A6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Предоставление субсидий для возмещения  части затрат по договорам лизинга оборудования: 19 субъектов МСП,  создание 20 рабочих мест, сохранено 234 рабочих места</a:t>
          </a:r>
          <a:endParaRPr lang="ru-RU" sz="12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E1937A3-FEF7-4EF3-8F6B-335A42CA528C}" type="parTrans" cxnId="{880B2BB8-641D-4E14-B51F-3FB6B2A20487}">
      <dgm:prSet/>
      <dgm:spPr/>
      <dgm:t>
        <a:bodyPr/>
        <a:lstStyle/>
        <a:p>
          <a:endParaRPr lang="ru-RU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7BE9A-E421-474E-BC67-CFC10E2B99B6}" type="sibTrans" cxnId="{880B2BB8-641D-4E14-B51F-3FB6B2A20487}">
      <dgm:prSet/>
      <dgm:spPr/>
      <dgm:t>
        <a:bodyPr/>
        <a:lstStyle/>
        <a:p>
          <a:endParaRPr lang="ru-RU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0C7BFB-9BF2-4CB3-B12A-5474BEA9F91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Консультационные и информационные  услуги – 234 консультации; обучение основам предпринимательства – 38 чел.</a:t>
          </a:r>
          <a:endParaRPr lang="ru-RU" sz="12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2C7CE40-007A-4F42-90F8-ACD2466D5F3A}" type="parTrans" cxnId="{9AA8643F-006E-4477-A6AE-30534FA50BA7}">
      <dgm:prSet/>
      <dgm:spPr/>
      <dgm:t>
        <a:bodyPr/>
        <a:lstStyle/>
        <a:p>
          <a:endParaRPr lang="ru-RU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855234-2729-4DD8-956C-C854F7E58972}" type="sibTrans" cxnId="{9AA8643F-006E-4477-A6AE-30534FA50BA7}">
      <dgm:prSet/>
      <dgm:spPr/>
      <dgm:t>
        <a:bodyPr/>
        <a:lstStyle/>
        <a:p>
          <a:endParaRPr lang="ru-RU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5BD6FF-587A-40E7-906C-5CC05491ACD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Выдача микрозаймов  субъектам МСП на льготных условиях (10% годовых) – 23 микрозайма на общую сумму 14 млн.руб. Средний размер микрозайма – 611 тыс.руб.</a:t>
          </a:r>
          <a:endParaRPr lang="ru-RU" sz="1200" b="1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2732720-11EE-4A4D-AACD-FCA646A9C87E}" type="parTrans" cxnId="{48B2D3FD-9560-4CF5-85BA-D5CEBEA7577E}">
      <dgm:prSet/>
      <dgm:spPr/>
      <dgm:t>
        <a:bodyPr/>
        <a:lstStyle/>
        <a:p>
          <a:endParaRPr lang="ru-RU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B71BEE-ACE8-4E72-B5F9-82FB20867C27}" type="sibTrans" cxnId="{48B2D3FD-9560-4CF5-85BA-D5CEBEA7577E}">
      <dgm:prSet/>
      <dgm:spPr/>
      <dgm:t>
        <a:bodyPr/>
        <a:lstStyle/>
        <a:p>
          <a:endParaRPr lang="ru-RU" b="1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02685E1-683D-4617-8109-CFD6A48B3B11}" type="pres">
      <dgm:prSet presAssocID="{C46DA54E-1A27-4C81-8506-279112C76D3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331C8D-786B-471A-B1C6-7078A2952DAA}" type="pres">
      <dgm:prSet presAssocID="{8518284E-B25A-40D7-ACF5-12EFAB5944C6}" presName="parentLin" presStyleCnt="0"/>
      <dgm:spPr/>
    </dgm:pt>
    <dgm:pt modelId="{0F95AC95-2702-44F0-9479-59207ECCDED1}" type="pres">
      <dgm:prSet presAssocID="{8518284E-B25A-40D7-ACF5-12EFAB5944C6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CA38C8AA-76C7-44FF-9792-38072F27FF92}" type="pres">
      <dgm:prSet presAssocID="{8518284E-B25A-40D7-ACF5-12EFAB5944C6}" presName="parentText" presStyleLbl="node1" presStyleIdx="0" presStyleCnt="6" custScaleX="129750" custScaleY="1263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7847F-0FF3-47DE-B769-64E7C43D8C47}" type="pres">
      <dgm:prSet presAssocID="{8518284E-B25A-40D7-ACF5-12EFAB5944C6}" presName="negativeSpace" presStyleCnt="0"/>
      <dgm:spPr/>
    </dgm:pt>
    <dgm:pt modelId="{A23D1EA0-689D-45F2-A94E-FE824C71BB3E}" type="pres">
      <dgm:prSet presAssocID="{8518284E-B25A-40D7-ACF5-12EFAB5944C6}" presName="childText" presStyleLbl="conFgAcc1" presStyleIdx="0" presStyleCnt="6">
        <dgm:presLayoutVars>
          <dgm:bulletEnabled val="1"/>
        </dgm:presLayoutVars>
      </dgm:prSet>
      <dgm:spPr/>
    </dgm:pt>
    <dgm:pt modelId="{1674289D-BBD2-4978-8A5F-4E175A50E477}" type="pres">
      <dgm:prSet presAssocID="{B7765BCD-C7BC-4AC4-A91C-ABD32762DB10}" presName="spaceBetweenRectangles" presStyleCnt="0"/>
      <dgm:spPr/>
    </dgm:pt>
    <dgm:pt modelId="{DEA3A128-C69C-477E-9E9E-C7F0D5B94BCD}" type="pres">
      <dgm:prSet presAssocID="{0BC6E7B4-25C3-4CB7-8FA5-BD24B9A15A66}" presName="parentLin" presStyleCnt="0"/>
      <dgm:spPr/>
    </dgm:pt>
    <dgm:pt modelId="{978E7068-13A6-441E-83B2-4F88F2A5A18E}" type="pres">
      <dgm:prSet presAssocID="{0BC6E7B4-25C3-4CB7-8FA5-BD24B9A15A66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9FA6717-5ADC-43AB-891C-4585FEF93AF1}" type="pres">
      <dgm:prSet presAssocID="{0BC6E7B4-25C3-4CB7-8FA5-BD24B9A15A66}" presName="parentText" presStyleLbl="node1" presStyleIdx="1" presStyleCnt="6" custScaleX="129750" custScaleY="1691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D242C5-C096-4FFB-BB84-5263B6B66613}" type="pres">
      <dgm:prSet presAssocID="{0BC6E7B4-25C3-4CB7-8FA5-BD24B9A15A66}" presName="negativeSpace" presStyleCnt="0"/>
      <dgm:spPr/>
    </dgm:pt>
    <dgm:pt modelId="{37F350AE-A4AF-463C-9883-277CAD912646}" type="pres">
      <dgm:prSet presAssocID="{0BC6E7B4-25C3-4CB7-8FA5-BD24B9A15A66}" presName="childText" presStyleLbl="conFgAcc1" presStyleIdx="1" presStyleCnt="6">
        <dgm:presLayoutVars>
          <dgm:bulletEnabled val="1"/>
        </dgm:presLayoutVars>
      </dgm:prSet>
      <dgm:spPr/>
    </dgm:pt>
    <dgm:pt modelId="{D59ED5D8-AE7D-49AA-9970-1985C6C987CF}" type="pres">
      <dgm:prSet presAssocID="{66A7BE9A-E421-474E-BC67-CFC10E2B99B6}" presName="spaceBetweenRectangles" presStyleCnt="0"/>
      <dgm:spPr/>
    </dgm:pt>
    <dgm:pt modelId="{60681810-F071-4C3C-8A64-5EC37CAC2C07}" type="pres">
      <dgm:prSet presAssocID="{2A2A8C3A-EDBA-4099-AF9F-494AF0622860}" presName="parentLin" presStyleCnt="0"/>
      <dgm:spPr/>
    </dgm:pt>
    <dgm:pt modelId="{161C92F6-2DB0-4022-A9E9-96EDF08C7D08}" type="pres">
      <dgm:prSet presAssocID="{2A2A8C3A-EDBA-4099-AF9F-494AF0622860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44F67BCE-509E-4AB5-9D07-435C68B5E3FE}" type="pres">
      <dgm:prSet presAssocID="{2A2A8C3A-EDBA-4099-AF9F-494AF0622860}" presName="parentText" presStyleLbl="node1" presStyleIdx="2" presStyleCnt="6" custScaleX="130848" custScaleY="1523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F90CE6-C2A9-412F-ABC6-F1418612BF71}" type="pres">
      <dgm:prSet presAssocID="{2A2A8C3A-EDBA-4099-AF9F-494AF0622860}" presName="negativeSpace" presStyleCnt="0"/>
      <dgm:spPr/>
    </dgm:pt>
    <dgm:pt modelId="{84E0D159-8F01-4D74-89F9-968EDCC4C39D}" type="pres">
      <dgm:prSet presAssocID="{2A2A8C3A-EDBA-4099-AF9F-494AF0622860}" presName="childText" presStyleLbl="conFgAcc1" presStyleIdx="2" presStyleCnt="6">
        <dgm:presLayoutVars>
          <dgm:bulletEnabled val="1"/>
        </dgm:presLayoutVars>
      </dgm:prSet>
      <dgm:spPr/>
    </dgm:pt>
    <dgm:pt modelId="{E0C7ED43-F28A-42F0-90F7-AE19A3D0E418}" type="pres">
      <dgm:prSet presAssocID="{2F66D3EC-A694-4D7B-A12C-1FD52AEF51FE}" presName="spaceBetweenRectangles" presStyleCnt="0"/>
      <dgm:spPr/>
    </dgm:pt>
    <dgm:pt modelId="{8B1CF49D-C765-47B2-B109-78B5B9B6383C}" type="pres">
      <dgm:prSet presAssocID="{4EAE00F0-F915-4ECA-930B-02FAAEDE5FB6}" presName="parentLin" presStyleCnt="0"/>
      <dgm:spPr/>
    </dgm:pt>
    <dgm:pt modelId="{8E1FC3E6-DEEE-4CBB-89A6-BE1216467BE2}" type="pres">
      <dgm:prSet presAssocID="{4EAE00F0-F915-4ECA-930B-02FAAEDE5FB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91059BDE-91F0-4B01-882B-D8D39D50A8A1}" type="pres">
      <dgm:prSet presAssocID="{4EAE00F0-F915-4ECA-930B-02FAAEDE5FB6}" presName="parentText" presStyleLbl="node1" presStyleIdx="3" presStyleCnt="6" custScaleX="131451" custScaleY="990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64F22-BFC1-47D2-8EA7-D7D4FF418CD6}" type="pres">
      <dgm:prSet presAssocID="{4EAE00F0-F915-4ECA-930B-02FAAEDE5FB6}" presName="negativeSpace" presStyleCnt="0"/>
      <dgm:spPr/>
    </dgm:pt>
    <dgm:pt modelId="{317E88EB-1438-422E-B428-9F0AEBC761BB}" type="pres">
      <dgm:prSet presAssocID="{4EAE00F0-F915-4ECA-930B-02FAAEDE5FB6}" presName="childText" presStyleLbl="conFgAcc1" presStyleIdx="3" presStyleCnt="6">
        <dgm:presLayoutVars>
          <dgm:bulletEnabled val="1"/>
        </dgm:presLayoutVars>
      </dgm:prSet>
      <dgm:spPr/>
    </dgm:pt>
    <dgm:pt modelId="{2F6502F9-E426-4E46-8766-309B1B908EA0}" type="pres">
      <dgm:prSet presAssocID="{D5246EB2-05C3-4BA4-BC3A-958238DBF1F2}" presName="spaceBetweenRectangles" presStyleCnt="0"/>
      <dgm:spPr/>
    </dgm:pt>
    <dgm:pt modelId="{80B4C945-E20E-4FEA-ADCD-7053299433FE}" type="pres">
      <dgm:prSet presAssocID="{210C7BFB-9BF2-4CB3-B12A-5474BEA9F91D}" presName="parentLin" presStyleCnt="0"/>
      <dgm:spPr/>
    </dgm:pt>
    <dgm:pt modelId="{BD0CD4AA-A761-4DAC-9474-1001A17B654C}" type="pres">
      <dgm:prSet presAssocID="{210C7BFB-9BF2-4CB3-B12A-5474BEA9F91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396E9323-1BC4-4660-84AF-E6C10D43434C}" type="pres">
      <dgm:prSet presAssocID="{210C7BFB-9BF2-4CB3-B12A-5474BEA9F91D}" presName="parentText" presStyleLbl="node1" presStyleIdx="4" presStyleCnt="6" custScaleX="132306" custScaleY="1160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4B38E2-CBDF-41FD-A237-6C6454D05B2A}" type="pres">
      <dgm:prSet presAssocID="{210C7BFB-9BF2-4CB3-B12A-5474BEA9F91D}" presName="negativeSpace" presStyleCnt="0"/>
      <dgm:spPr/>
    </dgm:pt>
    <dgm:pt modelId="{8E04888A-9FC0-4C97-AFED-523B71E15945}" type="pres">
      <dgm:prSet presAssocID="{210C7BFB-9BF2-4CB3-B12A-5474BEA9F91D}" presName="childText" presStyleLbl="conFgAcc1" presStyleIdx="4" presStyleCnt="6">
        <dgm:presLayoutVars>
          <dgm:bulletEnabled val="1"/>
        </dgm:presLayoutVars>
      </dgm:prSet>
      <dgm:spPr/>
    </dgm:pt>
    <dgm:pt modelId="{AE5401AC-3719-43DE-998E-DD84A602F7A4}" type="pres">
      <dgm:prSet presAssocID="{35855234-2729-4DD8-956C-C854F7E58972}" presName="spaceBetweenRectangles" presStyleCnt="0"/>
      <dgm:spPr/>
    </dgm:pt>
    <dgm:pt modelId="{710899B1-4268-4783-B78F-E391CAAB5362}" type="pres">
      <dgm:prSet presAssocID="{765BD6FF-587A-40E7-906C-5CC05491ACD0}" presName="parentLin" presStyleCnt="0"/>
      <dgm:spPr/>
    </dgm:pt>
    <dgm:pt modelId="{7D586ED3-5144-489E-8F8D-2449E638CFF2}" type="pres">
      <dgm:prSet presAssocID="{765BD6FF-587A-40E7-906C-5CC05491ACD0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79EA6A9E-3E1D-469B-A18C-C05F06E8ADAA}" type="pres">
      <dgm:prSet presAssocID="{765BD6FF-587A-40E7-906C-5CC05491ACD0}" presName="parentText" presStyleLbl="node1" presStyleIdx="5" presStyleCnt="6" custScaleX="132492" custScaleY="1867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974CD8-A7FE-444D-9484-9BD1528AD9C2}" type="pres">
      <dgm:prSet presAssocID="{765BD6FF-587A-40E7-906C-5CC05491ACD0}" presName="negativeSpace" presStyleCnt="0"/>
      <dgm:spPr/>
    </dgm:pt>
    <dgm:pt modelId="{CCA0846F-A154-42C8-A123-BEC072BFFF20}" type="pres">
      <dgm:prSet presAssocID="{765BD6FF-587A-40E7-906C-5CC05491ACD0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C237258-4914-43D1-9CC7-51A846D35F49}" type="presOf" srcId="{765BD6FF-587A-40E7-906C-5CC05491ACD0}" destId="{79EA6A9E-3E1D-469B-A18C-C05F06E8ADAA}" srcOrd="1" destOrd="0" presId="urn:microsoft.com/office/officeart/2005/8/layout/list1"/>
    <dgm:cxn modelId="{563A20EA-2B64-45A9-8B41-DC7E67F059B3}" srcId="{C46DA54E-1A27-4C81-8506-279112C76D30}" destId="{2A2A8C3A-EDBA-4099-AF9F-494AF0622860}" srcOrd="2" destOrd="0" parTransId="{B36E71F5-1A93-43B7-8A0D-9CF361653B64}" sibTransId="{2F66D3EC-A694-4D7B-A12C-1FD52AEF51FE}"/>
    <dgm:cxn modelId="{E89E282F-098A-482C-A8C8-F5EE050E7B99}" type="presOf" srcId="{4EAE00F0-F915-4ECA-930B-02FAAEDE5FB6}" destId="{8E1FC3E6-DEEE-4CBB-89A6-BE1216467BE2}" srcOrd="0" destOrd="0" presId="urn:microsoft.com/office/officeart/2005/8/layout/list1"/>
    <dgm:cxn modelId="{BDD12FFA-2449-44B8-934B-730F965ECDF0}" type="presOf" srcId="{765BD6FF-587A-40E7-906C-5CC05491ACD0}" destId="{7D586ED3-5144-489E-8F8D-2449E638CFF2}" srcOrd="0" destOrd="0" presId="urn:microsoft.com/office/officeart/2005/8/layout/list1"/>
    <dgm:cxn modelId="{9AA8643F-006E-4477-A6AE-30534FA50BA7}" srcId="{C46DA54E-1A27-4C81-8506-279112C76D30}" destId="{210C7BFB-9BF2-4CB3-B12A-5474BEA9F91D}" srcOrd="4" destOrd="0" parTransId="{42C7CE40-007A-4F42-90F8-ACD2466D5F3A}" sibTransId="{35855234-2729-4DD8-956C-C854F7E58972}"/>
    <dgm:cxn modelId="{48B2D3FD-9560-4CF5-85BA-D5CEBEA7577E}" srcId="{C46DA54E-1A27-4C81-8506-279112C76D30}" destId="{765BD6FF-587A-40E7-906C-5CC05491ACD0}" srcOrd="5" destOrd="0" parTransId="{12732720-11EE-4A4D-AACD-FCA646A9C87E}" sibTransId="{62B71BEE-ACE8-4E72-B5F9-82FB20867C27}"/>
    <dgm:cxn modelId="{1C9712AC-D11C-4616-BC6A-4A4B56CA0B41}" type="presOf" srcId="{8518284E-B25A-40D7-ACF5-12EFAB5944C6}" destId="{CA38C8AA-76C7-44FF-9792-38072F27FF92}" srcOrd="1" destOrd="0" presId="urn:microsoft.com/office/officeart/2005/8/layout/list1"/>
    <dgm:cxn modelId="{25930A58-5E5D-4750-96DF-E384E7AF7596}" type="presOf" srcId="{C46DA54E-1A27-4C81-8506-279112C76D30}" destId="{102685E1-683D-4617-8109-CFD6A48B3B11}" srcOrd="0" destOrd="0" presId="urn:microsoft.com/office/officeart/2005/8/layout/list1"/>
    <dgm:cxn modelId="{51FF9454-9362-4D23-A3B4-90C545E9636F}" type="presOf" srcId="{0BC6E7B4-25C3-4CB7-8FA5-BD24B9A15A66}" destId="{89FA6717-5ADC-43AB-891C-4585FEF93AF1}" srcOrd="1" destOrd="0" presId="urn:microsoft.com/office/officeart/2005/8/layout/list1"/>
    <dgm:cxn modelId="{89C3BAB7-2BC2-41C3-B1BA-6DC9E8405F23}" type="presOf" srcId="{2A2A8C3A-EDBA-4099-AF9F-494AF0622860}" destId="{44F67BCE-509E-4AB5-9D07-435C68B5E3FE}" srcOrd="1" destOrd="0" presId="urn:microsoft.com/office/officeart/2005/8/layout/list1"/>
    <dgm:cxn modelId="{37902F26-9042-42A8-A10D-38A629220B3C}" type="presOf" srcId="{4EAE00F0-F915-4ECA-930B-02FAAEDE5FB6}" destId="{91059BDE-91F0-4B01-882B-D8D39D50A8A1}" srcOrd="1" destOrd="0" presId="urn:microsoft.com/office/officeart/2005/8/layout/list1"/>
    <dgm:cxn modelId="{C10E0CB4-6A67-4AEB-B9CF-2F4471A05D39}" type="presOf" srcId="{0BC6E7B4-25C3-4CB7-8FA5-BD24B9A15A66}" destId="{978E7068-13A6-441E-83B2-4F88F2A5A18E}" srcOrd="0" destOrd="0" presId="urn:microsoft.com/office/officeart/2005/8/layout/list1"/>
    <dgm:cxn modelId="{55CDAF75-9BA9-4D15-BEA0-CDA6C29645F2}" type="presOf" srcId="{210C7BFB-9BF2-4CB3-B12A-5474BEA9F91D}" destId="{BD0CD4AA-A761-4DAC-9474-1001A17B654C}" srcOrd="0" destOrd="0" presId="urn:microsoft.com/office/officeart/2005/8/layout/list1"/>
    <dgm:cxn modelId="{26F49E16-D7AC-4439-8001-5F1168A10900}" srcId="{C46DA54E-1A27-4C81-8506-279112C76D30}" destId="{4EAE00F0-F915-4ECA-930B-02FAAEDE5FB6}" srcOrd="3" destOrd="0" parTransId="{EAA08C0F-731A-40CE-A32D-0ED3777B630F}" sibTransId="{D5246EB2-05C3-4BA4-BC3A-958238DBF1F2}"/>
    <dgm:cxn modelId="{52A5987C-ACFF-46C2-A304-4E8B85BF951F}" srcId="{C46DA54E-1A27-4C81-8506-279112C76D30}" destId="{8518284E-B25A-40D7-ACF5-12EFAB5944C6}" srcOrd="0" destOrd="0" parTransId="{CFB7518B-A080-4C38-BBFF-D4B2DE7D6975}" sibTransId="{B7765BCD-C7BC-4AC4-A91C-ABD32762DB10}"/>
    <dgm:cxn modelId="{C341A228-0188-419B-BE97-B4048641A53D}" type="presOf" srcId="{210C7BFB-9BF2-4CB3-B12A-5474BEA9F91D}" destId="{396E9323-1BC4-4660-84AF-E6C10D43434C}" srcOrd="1" destOrd="0" presId="urn:microsoft.com/office/officeart/2005/8/layout/list1"/>
    <dgm:cxn modelId="{880B2BB8-641D-4E14-B51F-3FB6B2A20487}" srcId="{C46DA54E-1A27-4C81-8506-279112C76D30}" destId="{0BC6E7B4-25C3-4CB7-8FA5-BD24B9A15A66}" srcOrd="1" destOrd="0" parTransId="{CE1937A3-FEF7-4EF3-8F6B-335A42CA528C}" sibTransId="{66A7BE9A-E421-474E-BC67-CFC10E2B99B6}"/>
    <dgm:cxn modelId="{A693A836-9451-4C95-81EF-E25660726D7C}" type="presOf" srcId="{8518284E-B25A-40D7-ACF5-12EFAB5944C6}" destId="{0F95AC95-2702-44F0-9479-59207ECCDED1}" srcOrd="0" destOrd="0" presId="urn:microsoft.com/office/officeart/2005/8/layout/list1"/>
    <dgm:cxn modelId="{22AAD068-0FA0-4AB4-8795-82C1BAE22BDB}" type="presOf" srcId="{2A2A8C3A-EDBA-4099-AF9F-494AF0622860}" destId="{161C92F6-2DB0-4022-A9E9-96EDF08C7D08}" srcOrd="0" destOrd="0" presId="urn:microsoft.com/office/officeart/2005/8/layout/list1"/>
    <dgm:cxn modelId="{279DFD81-5210-4277-ACBF-7A9EB4DE1AED}" type="presParOf" srcId="{102685E1-683D-4617-8109-CFD6A48B3B11}" destId="{75331C8D-786B-471A-B1C6-7078A2952DAA}" srcOrd="0" destOrd="0" presId="urn:microsoft.com/office/officeart/2005/8/layout/list1"/>
    <dgm:cxn modelId="{7F5F3ED1-D9B8-41F5-AB87-3C9E528A2E53}" type="presParOf" srcId="{75331C8D-786B-471A-B1C6-7078A2952DAA}" destId="{0F95AC95-2702-44F0-9479-59207ECCDED1}" srcOrd="0" destOrd="0" presId="urn:microsoft.com/office/officeart/2005/8/layout/list1"/>
    <dgm:cxn modelId="{6896B00B-3B7C-4D4B-8591-D0C8C41FAE92}" type="presParOf" srcId="{75331C8D-786B-471A-B1C6-7078A2952DAA}" destId="{CA38C8AA-76C7-44FF-9792-38072F27FF92}" srcOrd="1" destOrd="0" presId="urn:microsoft.com/office/officeart/2005/8/layout/list1"/>
    <dgm:cxn modelId="{BA4209CB-D641-4454-9EA6-AFEBEB66E538}" type="presParOf" srcId="{102685E1-683D-4617-8109-CFD6A48B3B11}" destId="{2F67847F-0FF3-47DE-B769-64E7C43D8C47}" srcOrd="1" destOrd="0" presId="urn:microsoft.com/office/officeart/2005/8/layout/list1"/>
    <dgm:cxn modelId="{AF393F38-A888-48A1-9308-7EB06F2D5715}" type="presParOf" srcId="{102685E1-683D-4617-8109-CFD6A48B3B11}" destId="{A23D1EA0-689D-45F2-A94E-FE824C71BB3E}" srcOrd="2" destOrd="0" presId="urn:microsoft.com/office/officeart/2005/8/layout/list1"/>
    <dgm:cxn modelId="{430651BD-6B7B-4DBE-84C1-A23F32834BE1}" type="presParOf" srcId="{102685E1-683D-4617-8109-CFD6A48B3B11}" destId="{1674289D-BBD2-4978-8A5F-4E175A50E477}" srcOrd="3" destOrd="0" presId="urn:microsoft.com/office/officeart/2005/8/layout/list1"/>
    <dgm:cxn modelId="{E613F26E-3542-4C21-AF1E-1BC94E4D5394}" type="presParOf" srcId="{102685E1-683D-4617-8109-CFD6A48B3B11}" destId="{DEA3A128-C69C-477E-9E9E-C7F0D5B94BCD}" srcOrd="4" destOrd="0" presId="urn:microsoft.com/office/officeart/2005/8/layout/list1"/>
    <dgm:cxn modelId="{544FDA17-CEFC-424E-A005-F32EAD3D63F2}" type="presParOf" srcId="{DEA3A128-C69C-477E-9E9E-C7F0D5B94BCD}" destId="{978E7068-13A6-441E-83B2-4F88F2A5A18E}" srcOrd="0" destOrd="0" presId="urn:microsoft.com/office/officeart/2005/8/layout/list1"/>
    <dgm:cxn modelId="{5393E8CB-FB52-49DF-B6E8-554FCDC02C10}" type="presParOf" srcId="{DEA3A128-C69C-477E-9E9E-C7F0D5B94BCD}" destId="{89FA6717-5ADC-43AB-891C-4585FEF93AF1}" srcOrd="1" destOrd="0" presId="urn:microsoft.com/office/officeart/2005/8/layout/list1"/>
    <dgm:cxn modelId="{EE84FFD8-E1C0-472A-BDE8-CDE2A5D56A36}" type="presParOf" srcId="{102685E1-683D-4617-8109-CFD6A48B3B11}" destId="{BBD242C5-C096-4FFB-BB84-5263B6B66613}" srcOrd="5" destOrd="0" presId="urn:microsoft.com/office/officeart/2005/8/layout/list1"/>
    <dgm:cxn modelId="{E805895C-328D-49C3-AFB0-B358778822EC}" type="presParOf" srcId="{102685E1-683D-4617-8109-CFD6A48B3B11}" destId="{37F350AE-A4AF-463C-9883-277CAD912646}" srcOrd="6" destOrd="0" presId="urn:microsoft.com/office/officeart/2005/8/layout/list1"/>
    <dgm:cxn modelId="{78934C61-88A3-4BC0-A0FB-7EC2887C4E95}" type="presParOf" srcId="{102685E1-683D-4617-8109-CFD6A48B3B11}" destId="{D59ED5D8-AE7D-49AA-9970-1985C6C987CF}" srcOrd="7" destOrd="0" presId="urn:microsoft.com/office/officeart/2005/8/layout/list1"/>
    <dgm:cxn modelId="{0C2A2D70-573E-4DCF-88D5-7A960CF1098F}" type="presParOf" srcId="{102685E1-683D-4617-8109-CFD6A48B3B11}" destId="{60681810-F071-4C3C-8A64-5EC37CAC2C07}" srcOrd="8" destOrd="0" presId="urn:microsoft.com/office/officeart/2005/8/layout/list1"/>
    <dgm:cxn modelId="{3DB8722B-FC29-47E4-8C0C-FBC9D79EB507}" type="presParOf" srcId="{60681810-F071-4C3C-8A64-5EC37CAC2C07}" destId="{161C92F6-2DB0-4022-A9E9-96EDF08C7D08}" srcOrd="0" destOrd="0" presId="urn:microsoft.com/office/officeart/2005/8/layout/list1"/>
    <dgm:cxn modelId="{5D9073B7-073A-4B38-BF20-120143DB0D01}" type="presParOf" srcId="{60681810-F071-4C3C-8A64-5EC37CAC2C07}" destId="{44F67BCE-509E-4AB5-9D07-435C68B5E3FE}" srcOrd="1" destOrd="0" presId="urn:microsoft.com/office/officeart/2005/8/layout/list1"/>
    <dgm:cxn modelId="{620175DD-E50A-4085-9564-39CD364873EF}" type="presParOf" srcId="{102685E1-683D-4617-8109-CFD6A48B3B11}" destId="{3EF90CE6-C2A9-412F-ABC6-F1418612BF71}" srcOrd="9" destOrd="0" presId="urn:microsoft.com/office/officeart/2005/8/layout/list1"/>
    <dgm:cxn modelId="{FB4554E0-0798-43D9-9DD2-5123F8743B35}" type="presParOf" srcId="{102685E1-683D-4617-8109-CFD6A48B3B11}" destId="{84E0D159-8F01-4D74-89F9-968EDCC4C39D}" srcOrd="10" destOrd="0" presId="urn:microsoft.com/office/officeart/2005/8/layout/list1"/>
    <dgm:cxn modelId="{491B0E61-9D8F-4675-8385-8644AD159A82}" type="presParOf" srcId="{102685E1-683D-4617-8109-CFD6A48B3B11}" destId="{E0C7ED43-F28A-42F0-90F7-AE19A3D0E418}" srcOrd="11" destOrd="0" presId="urn:microsoft.com/office/officeart/2005/8/layout/list1"/>
    <dgm:cxn modelId="{0D2DFA44-6F2C-4532-A085-6319E28D5D4E}" type="presParOf" srcId="{102685E1-683D-4617-8109-CFD6A48B3B11}" destId="{8B1CF49D-C765-47B2-B109-78B5B9B6383C}" srcOrd="12" destOrd="0" presId="urn:microsoft.com/office/officeart/2005/8/layout/list1"/>
    <dgm:cxn modelId="{83B7B139-99C7-49D1-9466-81E3EA66801B}" type="presParOf" srcId="{8B1CF49D-C765-47B2-B109-78B5B9B6383C}" destId="{8E1FC3E6-DEEE-4CBB-89A6-BE1216467BE2}" srcOrd="0" destOrd="0" presId="urn:microsoft.com/office/officeart/2005/8/layout/list1"/>
    <dgm:cxn modelId="{E7B26348-0FD2-41C2-9061-18B14006A4DB}" type="presParOf" srcId="{8B1CF49D-C765-47B2-B109-78B5B9B6383C}" destId="{91059BDE-91F0-4B01-882B-D8D39D50A8A1}" srcOrd="1" destOrd="0" presId="urn:microsoft.com/office/officeart/2005/8/layout/list1"/>
    <dgm:cxn modelId="{07174630-AA9D-4C40-919F-2F7BD8ADBE72}" type="presParOf" srcId="{102685E1-683D-4617-8109-CFD6A48B3B11}" destId="{6A664F22-BFC1-47D2-8EA7-D7D4FF418CD6}" srcOrd="13" destOrd="0" presId="urn:microsoft.com/office/officeart/2005/8/layout/list1"/>
    <dgm:cxn modelId="{7B370338-3FA6-4449-A233-ECC77307AE8E}" type="presParOf" srcId="{102685E1-683D-4617-8109-CFD6A48B3B11}" destId="{317E88EB-1438-422E-B428-9F0AEBC761BB}" srcOrd="14" destOrd="0" presId="urn:microsoft.com/office/officeart/2005/8/layout/list1"/>
    <dgm:cxn modelId="{9B9EE1C0-0A71-40E9-965D-723732A34181}" type="presParOf" srcId="{102685E1-683D-4617-8109-CFD6A48B3B11}" destId="{2F6502F9-E426-4E46-8766-309B1B908EA0}" srcOrd="15" destOrd="0" presId="urn:microsoft.com/office/officeart/2005/8/layout/list1"/>
    <dgm:cxn modelId="{F7DA46E7-FA2A-4E46-883D-409E55CC88A1}" type="presParOf" srcId="{102685E1-683D-4617-8109-CFD6A48B3B11}" destId="{80B4C945-E20E-4FEA-ADCD-7053299433FE}" srcOrd="16" destOrd="0" presId="urn:microsoft.com/office/officeart/2005/8/layout/list1"/>
    <dgm:cxn modelId="{8B9B8990-0D2D-44AE-BF6C-9CFDD4F49052}" type="presParOf" srcId="{80B4C945-E20E-4FEA-ADCD-7053299433FE}" destId="{BD0CD4AA-A761-4DAC-9474-1001A17B654C}" srcOrd="0" destOrd="0" presId="urn:microsoft.com/office/officeart/2005/8/layout/list1"/>
    <dgm:cxn modelId="{B1B1044C-E754-4E46-88ED-8A84E3C70818}" type="presParOf" srcId="{80B4C945-E20E-4FEA-ADCD-7053299433FE}" destId="{396E9323-1BC4-4660-84AF-E6C10D43434C}" srcOrd="1" destOrd="0" presId="urn:microsoft.com/office/officeart/2005/8/layout/list1"/>
    <dgm:cxn modelId="{43826985-C15E-4D51-AC04-636AC0A4C87E}" type="presParOf" srcId="{102685E1-683D-4617-8109-CFD6A48B3B11}" destId="{F04B38E2-CBDF-41FD-A237-6C6454D05B2A}" srcOrd="17" destOrd="0" presId="urn:microsoft.com/office/officeart/2005/8/layout/list1"/>
    <dgm:cxn modelId="{4D751247-1444-4FC1-8D41-887C73D6D5A1}" type="presParOf" srcId="{102685E1-683D-4617-8109-CFD6A48B3B11}" destId="{8E04888A-9FC0-4C97-AFED-523B71E15945}" srcOrd="18" destOrd="0" presId="urn:microsoft.com/office/officeart/2005/8/layout/list1"/>
    <dgm:cxn modelId="{562F7593-29F7-48A0-8106-108BD74AEE1D}" type="presParOf" srcId="{102685E1-683D-4617-8109-CFD6A48B3B11}" destId="{AE5401AC-3719-43DE-998E-DD84A602F7A4}" srcOrd="19" destOrd="0" presId="urn:microsoft.com/office/officeart/2005/8/layout/list1"/>
    <dgm:cxn modelId="{77DB8343-86A3-4791-B043-AF1B7BD15979}" type="presParOf" srcId="{102685E1-683D-4617-8109-CFD6A48B3B11}" destId="{710899B1-4268-4783-B78F-E391CAAB5362}" srcOrd="20" destOrd="0" presId="urn:microsoft.com/office/officeart/2005/8/layout/list1"/>
    <dgm:cxn modelId="{D2B9A6F6-5921-4F0E-840F-16BF2C29A2F2}" type="presParOf" srcId="{710899B1-4268-4783-B78F-E391CAAB5362}" destId="{7D586ED3-5144-489E-8F8D-2449E638CFF2}" srcOrd="0" destOrd="0" presId="urn:microsoft.com/office/officeart/2005/8/layout/list1"/>
    <dgm:cxn modelId="{2625BC87-B2E2-40E6-A674-71B682888679}" type="presParOf" srcId="{710899B1-4268-4783-B78F-E391CAAB5362}" destId="{79EA6A9E-3E1D-469B-A18C-C05F06E8ADAA}" srcOrd="1" destOrd="0" presId="urn:microsoft.com/office/officeart/2005/8/layout/list1"/>
    <dgm:cxn modelId="{C033C6DC-C19B-450B-A55C-F4AA1AAC4020}" type="presParOf" srcId="{102685E1-683D-4617-8109-CFD6A48B3B11}" destId="{AB974CD8-A7FE-444D-9484-9BD1528AD9C2}" srcOrd="21" destOrd="0" presId="urn:microsoft.com/office/officeart/2005/8/layout/list1"/>
    <dgm:cxn modelId="{AE4F0CA5-3168-4A07-AA69-58D4D6D27D32}" type="presParOf" srcId="{102685E1-683D-4617-8109-CFD6A48B3B11}" destId="{CCA0846F-A154-42C8-A123-BEC072BFFF2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88F27F-36FF-4433-8F04-145348173233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1C534E-9C27-44D8-A3E0-9148F204657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Уход за деревьями (879 ед.)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80FC4B-F501-4692-8668-6BEA692A7196}" type="parTrans" cxnId="{CB5BCA4C-00BA-4A4B-B13D-D3905761E6AC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B8A1801-9EC8-428A-904B-F846DC848228}" type="sibTrans" cxnId="{CB5BCA4C-00BA-4A4B-B13D-D3905761E6AC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A7B2601-AA24-4F34-B5D4-A73E09B149DA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Содержание газонов (417,5 тыс.кв.м)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3B47CF-A494-45E1-BBB2-F424AFDB86CD}" type="parTrans" cxnId="{C693D359-6A14-45B8-BB47-F152E330F387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2866D9-10CD-42B9-84C5-C700BE676BF8}" type="sibTrans" cxnId="{C693D359-6A14-45B8-BB47-F152E330F387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F6F3C59-68D6-4BB1-80FC-5ECB92463DC8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Посадка цветов (18 тыс.ед.)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BF3742-A7EF-43D1-92F6-B742D32BF319}" type="parTrans" cxnId="{F74F432E-7699-4812-8971-9017ABC189ED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8E9E3B-CEA4-433D-96BF-998D7223B111}" type="sibTrans" cxnId="{F74F432E-7699-4812-8971-9017ABC189ED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F2751A-7794-4E79-BA99-BB78C08CF068}" type="pres">
      <dgm:prSet presAssocID="{5D88F27F-36FF-4433-8F04-1453481732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8FFBFA-563D-4562-8936-F6A8FBD94B30}" type="pres">
      <dgm:prSet presAssocID="{551C534E-9C27-44D8-A3E0-9148F204657A}" presName="parentLin" presStyleCnt="0"/>
      <dgm:spPr/>
    </dgm:pt>
    <dgm:pt modelId="{935A48C6-6054-4011-BA5B-5D905F8DC4B4}" type="pres">
      <dgm:prSet presAssocID="{551C534E-9C27-44D8-A3E0-9148F204657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95A4771-A455-4F1D-AB39-3D1B604AFC89}" type="pres">
      <dgm:prSet presAssocID="{551C534E-9C27-44D8-A3E0-9148F204657A}" presName="parentText" presStyleLbl="node1" presStyleIdx="0" presStyleCnt="3" custScaleX="128910" custScaleY="1356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FBCFE2-193B-4B37-B2F4-EEF896C9C0F6}" type="pres">
      <dgm:prSet presAssocID="{551C534E-9C27-44D8-A3E0-9148F204657A}" presName="negativeSpace" presStyleCnt="0"/>
      <dgm:spPr/>
    </dgm:pt>
    <dgm:pt modelId="{2AFC9910-C8EF-432A-9801-972F0A585516}" type="pres">
      <dgm:prSet presAssocID="{551C534E-9C27-44D8-A3E0-9148F204657A}" presName="childText" presStyleLbl="conFgAcc1" presStyleIdx="0" presStyleCnt="3">
        <dgm:presLayoutVars>
          <dgm:bulletEnabled val="1"/>
        </dgm:presLayoutVars>
      </dgm:prSet>
      <dgm:spPr/>
    </dgm:pt>
    <dgm:pt modelId="{A017C1A0-B1CA-447C-B985-412941CD9CA6}" type="pres">
      <dgm:prSet presAssocID="{8B8A1801-9EC8-428A-904B-F846DC848228}" presName="spaceBetweenRectangles" presStyleCnt="0"/>
      <dgm:spPr/>
    </dgm:pt>
    <dgm:pt modelId="{45F8E818-8923-4F7A-A1F6-8114BA7867F5}" type="pres">
      <dgm:prSet presAssocID="{7A7B2601-AA24-4F34-B5D4-A73E09B149DA}" presName="parentLin" presStyleCnt="0"/>
      <dgm:spPr/>
    </dgm:pt>
    <dgm:pt modelId="{FB7CEAD3-284F-4D8F-B575-C9FE4D4221D6}" type="pres">
      <dgm:prSet presAssocID="{7A7B2601-AA24-4F34-B5D4-A73E09B149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31C6B17-07E7-44C9-A272-989F64E30ADB}" type="pres">
      <dgm:prSet presAssocID="{7A7B2601-AA24-4F34-B5D4-A73E09B149DA}" presName="parentText" presStyleLbl="node1" presStyleIdx="1" presStyleCnt="3" custScaleX="129511" custScaleY="2408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1BFF0-7612-43CE-AA57-EB6FD3DC3999}" type="pres">
      <dgm:prSet presAssocID="{7A7B2601-AA24-4F34-B5D4-A73E09B149DA}" presName="negativeSpace" presStyleCnt="0"/>
      <dgm:spPr/>
    </dgm:pt>
    <dgm:pt modelId="{D7B8C1DF-90B7-4A08-9334-DBD3C8190DFB}" type="pres">
      <dgm:prSet presAssocID="{7A7B2601-AA24-4F34-B5D4-A73E09B149DA}" presName="childText" presStyleLbl="conFgAcc1" presStyleIdx="1" presStyleCnt="3">
        <dgm:presLayoutVars>
          <dgm:bulletEnabled val="1"/>
        </dgm:presLayoutVars>
      </dgm:prSet>
      <dgm:spPr/>
    </dgm:pt>
    <dgm:pt modelId="{3D4B77F6-E2C7-4F4D-A188-3456F7BC0A36}" type="pres">
      <dgm:prSet presAssocID="{4D2866D9-10CD-42B9-84C5-C700BE676BF8}" presName="spaceBetweenRectangles" presStyleCnt="0"/>
      <dgm:spPr/>
    </dgm:pt>
    <dgm:pt modelId="{D42CC7E8-2394-4A48-8547-4F7547867A5F}" type="pres">
      <dgm:prSet presAssocID="{8F6F3C59-68D6-4BB1-80FC-5ECB92463DC8}" presName="parentLin" presStyleCnt="0"/>
      <dgm:spPr/>
    </dgm:pt>
    <dgm:pt modelId="{3A72F425-B070-4E19-B0D9-FD3493B5B2F8}" type="pres">
      <dgm:prSet presAssocID="{8F6F3C59-68D6-4BB1-80FC-5ECB92463DC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0BC9F45-F351-4B02-9204-C78D27D4C848}" type="pres">
      <dgm:prSet presAssocID="{8F6F3C59-68D6-4BB1-80FC-5ECB92463DC8}" presName="parentText" presStyleLbl="node1" presStyleIdx="2" presStyleCnt="3" custScaleX="130991" custScaleY="17230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CE038-3D63-44DA-9D27-43DF3215A11E}" type="pres">
      <dgm:prSet presAssocID="{8F6F3C59-68D6-4BB1-80FC-5ECB92463DC8}" presName="negativeSpace" presStyleCnt="0"/>
      <dgm:spPr/>
    </dgm:pt>
    <dgm:pt modelId="{04B1A73A-F0E0-49E0-9647-F1EC2E5510CA}" type="pres">
      <dgm:prSet presAssocID="{8F6F3C59-68D6-4BB1-80FC-5ECB92463DC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12E8C4-E7A3-453F-9317-B088E8239534}" type="presOf" srcId="{7A7B2601-AA24-4F34-B5D4-A73E09B149DA}" destId="{FB7CEAD3-284F-4D8F-B575-C9FE4D4221D6}" srcOrd="0" destOrd="0" presId="urn:microsoft.com/office/officeart/2005/8/layout/list1"/>
    <dgm:cxn modelId="{007D9B63-050F-4A27-8454-1952A06EB753}" type="presOf" srcId="{551C534E-9C27-44D8-A3E0-9148F204657A}" destId="{E95A4771-A455-4F1D-AB39-3D1B604AFC89}" srcOrd="1" destOrd="0" presId="urn:microsoft.com/office/officeart/2005/8/layout/list1"/>
    <dgm:cxn modelId="{C64CE663-FF92-488E-AB59-1128248D387E}" type="presOf" srcId="{5D88F27F-36FF-4433-8F04-145348173233}" destId="{48F2751A-7794-4E79-BA99-BB78C08CF068}" srcOrd="0" destOrd="0" presId="urn:microsoft.com/office/officeart/2005/8/layout/list1"/>
    <dgm:cxn modelId="{CB5BCA4C-00BA-4A4B-B13D-D3905761E6AC}" srcId="{5D88F27F-36FF-4433-8F04-145348173233}" destId="{551C534E-9C27-44D8-A3E0-9148F204657A}" srcOrd="0" destOrd="0" parTransId="{1580FC4B-F501-4692-8668-6BEA692A7196}" sibTransId="{8B8A1801-9EC8-428A-904B-F846DC848228}"/>
    <dgm:cxn modelId="{0C6BBDBD-5159-4D79-95CF-8A74F1ABE571}" type="presOf" srcId="{8F6F3C59-68D6-4BB1-80FC-5ECB92463DC8}" destId="{70BC9F45-F351-4B02-9204-C78D27D4C848}" srcOrd="1" destOrd="0" presId="urn:microsoft.com/office/officeart/2005/8/layout/list1"/>
    <dgm:cxn modelId="{C869C107-77D1-4F58-8B22-1162CC1A3B23}" type="presOf" srcId="{551C534E-9C27-44D8-A3E0-9148F204657A}" destId="{935A48C6-6054-4011-BA5B-5D905F8DC4B4}" srcOrd="0" destOrd="0" presId="urn:microsoft.com/office/officeart/2005/8/layout/list1"/>
    <dgm:cxn modelId="{C693D359-6A14-45B8-BB47-F152E330F387}" srcId="{5D88F27F-36FF-4433-8F04-145348173233}" destId="{7A7B2601-AA24-4F34-B5D4-A73E09B149DA}" srcOrd="1" destOrd="0" parTransId="{633B47CF-A494-45E1-BBB2-F424AFDB86CD}" sibTransId="{4D2866D9-10CD-42B9-84C5-C700BE676BF8}"/>
    <dgm:cxn modelId="{F74F432E-7699-4812-8971-9017ABC189ED}" srcId="{5D88F27F-36FF-4433-8F04-145348173233}" destId="{8F6F3C59-68D6-4BB1-80FC-5ECB92463DC8}" srcOrd="2" destOrd="0" parTransId="{A8BF3742-A7EF-43D1-92F6-B742D32BF319}" sibTransId="{FE8E9E3B-CEA4-433D-96BF-998D7223B111}"/>
    <dgm:cxn modelId="{70441273-4706-4048-823F-1233909D1FB8}" type="presOf" srcId="{7A7B2601-AA24-4F34-B5D4-A73E09B149DA}" destId="{E31C6B17-07E7-44C9-A272-989F64E30ADB}" srcOrd="1" destOrd="0" presId="urn:microsoft.com/office/officeart/2005/8/layout/list1"/>
    <dgm:cxn modelId="{99914140-9E54-4124-8E44-A7FCCF01E011}" type="presOf" srcId="{8F6F3C59-68D6-4BB1-80FC-5ECB92463DC8}" destId="{3A72F425-B070-4E19-B0D9-FD3493B5B2F8}" srcOrd="0" destOrd="0" presId="urn:microsoft.com/office/officeart/2005/8/layout/list1"/>
    <dgm:cxn modelId="{E8123858-B3EE-4BA3-8E29-4514ECEC8608}" type="presParOf" srcId="{48F2751A-7794-4E79-BA99-BB78C08CF068}" destId="{408FFBFA-563D-4562-8936-F6A8FBD94B30}" srcOrd="0" destOrd="0" presId="urn:microsoft.com/office/officeart/2005/8/layout/list1"/>
    <dgm:cxn modelId="{54A745BD-9B4A-45D4-8EAB-115522342305}" type="presParOf" srcId="{408FFBFA-563D-4562-8936-F6A8FBD94B30}" destId="{935A48C6-6054-4011-BA5B-5D905F8DC4B4}" srcOrd="0" destOrd="0" presId="urn:microsoft.com/office/officeart/2005/8/layout/list1"/>
    <dgm:cxn modelId="{A5BA04D3-6A3A-4377-A35C-4A6876910745}" type="presParOf" srcId="{408FFBFA-563D-4562-8936-F6A8FBD94B30}" destId="{E95A4771-A455-4F1D-AB39-3D1B604AFC89}" srcOrd="1" destOrd="0" presId="urn:microsoft.com/office/officeart/2005/8/layout/list1"/>
    <dgm:cxn modelId="{9D20AE9A-E1FF-4DBA-89B7-3A9B49DC9138}" type="presParOf" srcId="{48F2751A-7794-4E79-BA99-BB78C08CF068}" destId="{64FBCFE2-193B-4B37-B2F4-EEF896C9C0F6}" srcOrd="1" destOrd="0" presId="urn:microsoft.com/office/officeart/2005/8/layout/list1"/>
    <dgm:cxn modelId="{E07F1A6F-88BD-4DE5-B7D8-497FA6438180}" type="presParOf" srcId="{48F2751A-7794-4E79-BA99-BB78C08CF068}" destId="{2AFC9910-C8EF-432A-9801-972F0A585516}" srcOrd="2" destOrd="0" presId="urn:microsoft.com/office/officeart/2005/8/layout/list1"/>
    <dgm:cxn modelId="{3AA9D198-AC89-4E70-A87B-83A7AA3C2B18}" type="presParOf" srcId="{48F2751A-7794-4E79-BA99-BB78C08CF068}" destId="{A017C1A0-B1CA-447C-B985-412941CD9CA6}" srcOrd="3" destOrd="0" presId="urn:microsoft.com/office/officeart/2005/8/layout/list1"/>
    <dgm:cxn modelId="{DD9474BD-5A33-4362-9BDE-6F04B30D2BF7}" type="presParOf" srcId="{48F2751A-7794-4E79-BA99-BB78C08CF068}" destId="{45F8E818-8923-4F7A-A1F6-8114BA7867F5}" srcOrd="4" destOrd="0" presId="urn:microsoft.com/office/officeart/2005/8/layout/list1"/>
    <dgm:cxn modelId="{7A4D41DA-C381-4CC9-BE6B-AF35B7EAFE00}" type="presParOf" srcId="{45F8E818-8923-4F7A-A1F6-8114BA7867F5}" destId="{FB7CEAD3-284F-4D8F-B575-C9FE4D4221D6}" srcOrd="0" destOrd="0" presId="urn:microsoft.com/office/officeart/2005/8/layout/list1"/>
    <dgm:cxn modelId="{9A1E1DD0-5E5A-49D9-BB35-A3E0999DD405}" type="presParOf" srcId="{45F8E818-8923-4F7A-A1F6-8114BA7867F5}" destId="{E31C6B17-07E7-44C9-A272-989F64E30ADB}" srcOrd="1" destOrd="0" presId="urn:microsoft.com/office/officeart/2005/8/layout/list1"/>
    <dgm:cxn modelId="{1583FD9D-BBA7-4320-B435-B1A7EBA7E0C5}" type="presParOf" srcId="{48F2751A-7794-4E79-BA99-BB78C08CF068}" destId="{7C01BFF0-7612-43CE-AA57-EB6FD3DC3999}" srcOrd="5" destOrd="0" presId="urn:microsoft.com/office/officeart/2005/8/layout/list1"/>
    <dgm:cxn modelId="{2ABADF5F-BEFA-4C83-A844-A8429CB8009E}" type="presParOf" srcId="{48F2751A-7794-4E79-BA99-BB78C08CF068}" destId="{D7B8C1DF-90B7-4A08-9334-DBD3C8190DFB}" srcOrd="6" destOrd="0" presId="urn:microsoft.com/office/officeart/2005/8/layout/list1"/>
    <dgm:cxn modelId="{328B7B1B-EE6A-4FFD-8033-656010AC13C0}" type="presParOf" srcId="{48F2751A-7794-4E79-BA99-BB78C08CF068}" destId="{3D4B77F6-E2C7-4F4D-A188-3456F7BC0A36}" srcOrd="7" destOrd="0" presId="urn:microsoft.com/office/officeart/2005/8/layout/list1"/>
    <dgm:cxn modelId="{334274BA-D58C-4A54-ACAF-C481AF17C66F}" type="presParOf" srcId="{48F2751A-7794-4E79-BA99-BB78C08CF068}" destId="{D42CC7E8-2394-4A48-8547-4F7547867A5F}" srcOrd="8" destOrd="0" presId="urn:microsoft.com/office/officeart/2005/8/layout/list1"/>
    <dgm:cxn modelId="{B27E8BD5-3F38-4579-9165-9FC5E1255658}" type="presParOf" srcId="{D42CC7E8-2394-4A48-8547-4F7547867A5F}" destId="{3A72F425-B070-4E19-B0D9-FD3493B5B2F8}" srcOrd="0" destOrd="0" presId="urn:microsoft.com/office/officeart/2005/8/layout/list1"/>
    <dgm:cxn modelId="{B3DB638A-9385-4150-B3C9-116059B5DA69}" type="presParOf" srcId="{D42CC7E8-2394-4A48-8547-4F7547867A5F}" destId="{70BC9F45-F351-4B02-9204-C78D27D4C848}" srcOrd="1" destOrd="0" presId="urn:microsoft.com/office/officeart/2005/8/layout/list1"/>
    <dgm:cxn modelId="{21E38E48-0723-46B7-91F1-FFE3423A7004}" type="presParOf" srcId="{48F2751A-7794-4E79-BA99-BB78C08CF068}" destId="{F0BCE038-3D63-44DA-9D27-43DF3215A11E}" srcOrd="9" destOrd="0" presId="urn:microsoft.com/office/officeart/2005/8/layout/list1"/>
    <dgm:cxn modelId="{4DD528C4-A405-4590-BC1A-E6DD0ADF7F78}" type="presParOf" srcId="{48F2751A-7794-4E79-BA99-BB78C08CF068}" destId="{04B1A73A-F0E0-49E0-9647-F1EC2E5510C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88F27F-36FF-4433-8F04-145348173233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1C534E-9C27-44D8-A3E0-9148F204657A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Уход за цветниками (1118 кв.м)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80FC4B-F501-4692-8668-6BEA692A7196}" type="parTrans" cxnId="{CB5BCA4C-00BA-4A4B-B13D-D3905761E6AC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B8A1801-9EC8-428A-904B-F846DC848228}" type="sibTrans" cxnId="{CB5BCA4C-00BA-4A4B-B13D-D3905761E6AC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A7B2601-AA24-4F34-B5D4-A73E09B149DA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Уход за кустарниками (9800 м.п.)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3B47CF-A494-45E1-BBB2-F424AFDB86CD}" type="parTrans" cxnId="{C693D359-6A14-45B8-BB47-F152E330F387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2866D9-10CD-42B9-84C5-C700BE676BF8}" type="sibTrans" cxnId="{C693D359-6A14-45B8-BB47-F152E330F387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F6F3C59-68D6-4BB1-80FC-5ECB92463DC8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Санитарная очистка территории МО (1615 т)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BF3742-A7EF-43D1-92F6-B742D32BF319}" type="parTrans" cxnId="{F74F432E-7699-4812-8971-9017ABC189ED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8E9E3B-CEA4-433D-96BF-998D7223B111}" type="sibTrans" cxnId="{F74F432E-7699-4812-8971-9017ABC189ED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F2751A-7794-4E79-BA99-BB78C08CF068}" type="pres">
      <dgm:prSet presAssocID="{5D88F27F-36FF-4433-8F04-1453481732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8FFBFA-563D-4562-8936-F6A8FBD94B30}" type="pres">
      <dgm:prSet presAssocID="{551C534E-9C27-44D8-A3E0-9148F204657A}" presName="parentLin" presStyleCnt="0"/>
      <dgm:spPr/>
    </dgm:pt>
    <dgm:pt modelId="{935A48C6-6054-4011-BA5B-5D905F8DC4B4}" type="pres">
      <dgm:prSet presAssocID="{551C534E-9C27-44D8-A3E0-9148F204657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95A4771-A455-4F1D-AB39-3D1B604AFC89}" type="pres">
      <dgm:prSet presAssocID="{551C534E-9C27-44D8-A3E0-9148F204657A}" presName="parentText" presStyleLbl="node1" presStyleIdx="0" presStyleCnt="3" custScaleX="1310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FBCFE2-193B-4B37-B2F4-EEF896C9C0F6}" type="pres">
      <dgm:prSet presAssocID="{551C534E-9C27-44D8-A3E0-9148F204657A}" presName="negativeSpace" presStyleCnt="0"/>
      <dgm:spPr/>
    </dgm:pt>
    <dgm:pt modelId="{2AFC9910-C8EF-432A-9801-972F0A585516}" type="pres">
      <dgm:prSet presAssocID="{551C534E-9C27-44D8-A3E0-9148F204657A}" presName="childText" presStyleLbl="conFgAcc1" presStyleIdx="0" presStyleCnt="3">
        <dgm:presLayoutVars>
          <dgm:bulletEnabled val="1"/>
        </dgm:presLayoutVars>
      </dgm:prSet>
      <dgm:spPr/>
    </dgm:pt>
    <dgm:pt modelId="{A017C1A0-B1CA-447C-B985-412941CD9CA6}" type="pres">
      <dgm:prSet presAssocID="{8B8A1801-9EC8-428A-904B-F846DC848228}" presName="spaceBetweenRectangles" presStyleCnt="0"/>
      <dgm:spPr/>
    </dgm:pt>
    <dgm:pt modelId="{45F8E818-8923-4F7A-A1F6-8114BA7867F5}" type="pres">
      <dgm:prSet presAssocID="{7A7B2601-AA24-4F34-B5D4-A73E09B149DA}" presName="parentLin" presStyleCnt="0"/>
      <dgm:spPr/>
    </dgm:pt>
    <dgm:pt modelId="{FB7CEAD3-284F-4D8F-B575-C9FE4D4221D6}" type="pres">
      <dgm:prSet presAssocID="{7A7B2601-AA24-4F34-B5D4-A73E09B149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31C6B17-07E7-44C9-A272-989F64E30ADB}" type="pres">
      <dgm:prSet presAssocID="{7A7B2601-AA24-4F34-B5D4-A73E09B149DA}" presName="parentText" presStyleLbl="node1" presStyleIdx="1" presStyleCnt="3" custScaleX="1302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1BFF0-7612-43CE-AA57-EB6FD3DC3999}" type="pres">
      <dgm:prSet presAssocID="{7A7B2601-AA24-4F34-B5D4-A73E09B149DA}" presName="negativeSpace" presStyleCnt="0"/>
      <dgm:spPr/>
    </dgm:pt>
    <dgm:pt modelId="{D7B8C1DF-90B7-4A08-9334-DBD3C8190DFB}" type="pres">
      <dgm:prSet presAssocID="{7A7B2601-AA24-4F34-B5D4-A73E09B149DA}" presName="childText" presStyleLbl="conFgAcc1" presStyleIdx="1" presStyleCnt="3">
        <dgm:presLayoutVars>
          <dgm:bulletEnabled val="1"/>
        </dgm:presLayoutVars>
      </dgm:prSet>
      <dgm:spPr/>
    </dgm:pt>
    <dgm:pt modelId="{3D4B77F6-E2C7-4F4D-A188-3456F7BC0A36}" type="pres">
      <dgm:prSet presAssocID="{4D2866D9-10CD-42B9-84C5-C700BE676BF8}" presName="spaceBetweenRectangles" presStyleCnt="0"/>
      <dgm:spPr/>
    </dgm:pt>
    <dgm:pt modelId="{D42CC7E8-2394-4A48-8547-4F7547867A5F}" type="pres">
      <dgm:prSet presAssocID="{8F6F3C59-68D6-4BB1-80FC-5ECB92463DC8}" presName="parentLin" presStyleCnt="0"/>
      <dgm:spPr/>
    </dgm:pt>
    <dgm:pt modelId="{3A72F425-B070-4E19-B0D9-FD3493B5B2F8}" type="pres">
      <dgm:prSet presAssocID="{8F6F3C59-68D6-4BB1-80FC-5ECB92463DC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0BC9F45-F351-4B02-9204-C78D27D4C848}" type="pres">
      <dgm:prSet presAssocID="{8F6F3C59-68D6-4BB1-80FC-5ECB92463DC8}" presName="parentText" presStyleLbl="node1" presStyleIdx="2" presStyleCnt="3" custScaleX="132021" custScaleY="1533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CE038-3D63-44DA-9D27-43DF3215A11E}" type="pres">
      <dgm:prSet presAssocID="{8F6F3C59-68D6-4BB1-80FC-5ECB92463DC8}" presName="negativeSpace" presStyleCnt="0"/>
      <dgm:spPr/>
    </dgm:pt>
    <dgm:pt modelId="{04B1A73A-F0E0-49E0-9647-F1EC2E5510CA}" type="pres">
      <dgm:prSet presAssocID="{8F6F3C59-68D6-4BB1-80FC-5ECB92463DC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D721E9-EC46-4FEE-87DB-8BD7CC93849C}" type="presOf" srcId="{551C534E-9C27-44D8-A3E0-9148F204657A}" destId="{935A48C6-6054-4011-BA5B-5D905F8DC4B4}" srcOrd="0" destOrd="0" presId="urn:microsoft.com/office/officeart/2005/8/layout/list1"/>
    <dgm:cxn modelId="{EA10F9FD-94C3-4C56-8632-88F69E0506A5}" type="presOf" srcId="{7A7B2601-AA24-4F34-B5D4-A73E09B149DA}" destId="{FB7CEAD3-284F-4D8F-B575-C9FE4D4221D6}" srcOrd="0" destOrd="0" presId="urn:microsoft.com/office/officeart/2005/8/layout/list1"/>
    <dgm:cxn modelId="{CB5BCA4C-00BA-4A4B-B13D-D3905761E6AC}" srcId="{5D88F27F-36FF-4433-8F04-145348173233}" destId="{551C534E-9C27-44D8-A3E0-9148F204657A}" srcOrd="0" destOrd="0" parTransId="{1580FC4B-F501-4692-8668-6BEA692A7196}" sibTransId="{8B8A1801-9EC8-428A-904B-F846DC848228}"/>
    <dgm:cxn modelId="{C693D359-6A14-45B8-BB47-F152E330F387}" srcId="{5D88F27F-36FF-4433-8F04-145348173233}" destId="{7A7B2601-AA24-4F34-B5D4-A73E09B149DA}" srcOrd="1" destOrd="0" parTransId="{633B47CF-A494-45E1-BBB2-F424AFDB86CD}" sibTransId="{4D2866D9-10CD-42B9-84C5-C700BE676BF8}"/>
    <dgm:cxn modelId="{A3919A95-AE51-440A-9F41-96676DA1A6D9}" type="presOf" srcId="{5D88F27F-36FF-4433-8F04-145348173233}" destId="{48F2751A-7794-4E79-BA99-BB78C08CF068}" srcOrd="0" destOrd="0" presId="urn:microsoft.com/office/officeart/2005/8/layout/list1"/>
    <dgm:cxn modelId="{F74F432E-7699-4812-8971-9017ABC189ED}" srcId="{5D88F27F-36FF-4433-8F04-145348173233}" destId="{8F6F3C59-68D6-4BB1-80FC-5ECB92463DC8}" srcOrd="2" destOrd="0" parTransId="{A8BF3742-A7EF-43D1-92F6-B742D32BF319}" sibTransId="{FE8E9E3B-CEA4-433D-96BF-998D7223B111}"/>
    <dgm:cxn modelId="{3851A883-7F11-4FA9-BFC3-2A8F59DC5F4B}" type="presOf" srcId="{551C534E-9C27-44D8-A3E0-9148F204657A}" destId="{E95A4771-A455-4F1D-AB39-3D1B604AFC89}" srcOrd="1" destOrd="0" presId="urn:microsoft.com/office/officeart/2005/8/layout/list1"/>
    <dgm:cxn modelId="{4C35D4CF-4DCF-4C72-AEAB-8FDD2CB5C762}" type="presOf" srcId="{8F6F3C59-68D6-4BB1-80FC-5ECB92463DC8}" destId="{3A72F425-B070-4E19-B0D9-FD3493B5B2F8}" srcOrd="0" destOrd="0" presId="urn:microsoft.com/office/officeart/2005/8/layout/list1"/>
    <dgm:cxn modelId="{15D36600-E6F3-492B-AA34-17357FFA0118}" type="presOf" srcId="{8F6F3C59-68D6-4BB1-80FC-5ECB92463DC8}" destId="{70BC9F45-F351-4B02-9204-C78D27D4C848}" srcOrd="1" destOrd="0" presId="urn:microsoft.com/office/officeart/2005/8/layout/list1"/>
    <dgm:cxn modelId="{A25C11AA-D87E-4100-A777-256A4A9F4F75}" type="presOf" srcId="{7A7B2601-AA24-4F34-B5D4-A73E09B149DA}" destId="{E31C6B17-07E7-44C9-A272-989F64E30ADB}" srcOrd="1" destOrd="0" presId="urn:microsoft.com/office/officeart/2005/8/layout/list1"/>
    <dgm:cxn modelId="{DBA7C636-EBB2-4D69-A252-9237FAF1A54D}" type="presParOf" srcId="{48F2751A-7794-4E79-BA99-BB78C08CF068}" destId="{408FFBFA-563D-4562-8936-F6A8FBD94B30}" srcOrd="0" destOrd="0" presId="urn:microsoft.com/office/officeart/2005/8/layout/list1"/>
    <dgm:cxn modelId="{68C87156-7946-470C-B06A-B33BBB50F1E4}" type="presParOf" srcId="{408FFBFA-563D-4562-8936-F6A8FBD94B30}" destId="{935A48C6-6054-4011-BA5B-5D905F8DC4B4}" srcOrd="0" destOrd="0" presId="urn:microsoft.com/office/officeart/2005/8/layout/list1"/>
    <dgm:cxn modelId="{DEAF26BB-ECB0-4CBC-BD38-F8EE441E6D1C}" type="presParOf" srcId="{408FFBFA-563D-4562-8936-F6A8FBD94B30}" destId="{E95A4771-A455-4F1D-AB39-3D1B604AFC89}" srcOrd="1" destOrd="0" presId="urn:microsoft.com/office/officeart/2005/8/layout/list1"/>
    <dgm:cxn modelId="{C5025873-FF32-4A29-ADCB-A4455B7E231C}" type="presParOf" srcId="{48F2751A-7794-4E79-BA99-BB78C08CF068}" destId="{64FBCFE2-193B-4B37-B2F4-EEF896C9C0F6}" srcOrd="1" destOrd="0" presId="urn:microsoft.com/office/officeart/2005/8/layout/list1"/>
    <dgm:cxn modelId="{ABAA40C0-F67D-4096-A1F5-670F0DF27AF2}" type="presParOf" srcId="{48F2751A-7794-4E79-BA99-BB78C08CF068}" destId="{2AFC9910-C8EF-432A-9801-972F0A585516}" srcOrd="2" destOrd="0" presId="urn:microsoft.com/office/officeart/2005/8/layout/list1"/>
    <dgm:cxn modelId="{EFC1F9AF-D6B6-4227-8992-C3ED049AFDA7}" type="presParOf" srcId="{48F2751A-7794-4E79-BA99-BB78C08CF068}" destId="{A017C1A0-B1CA-447C-B985-412941CD9CA6}" srcOrd="3" destOrd="0" presId="urn:microsoft.com/office/officeart/2005/8/layout/list1"/>
    <dgm:cxn modelId="{4EB26C49-DA07-4D01-8C86-917B0B6F029A}" type="presParOf" srcId="{48F2751A-7794-4E79-BA99-BB78C08CF068}" destId="{45F8E818-8923-4F7A-A1F6-8114BA7867F5}" srcOrd="4" destOrd="0" presId="urn:microsoft.com/office/officeart/2005/8/layout/list1"/>
    <dgm:cxn modelId="{ECC4F91A-9969-42E8-930A-6BB608B62633}" type="presParOf" srcId="{45F8E818-8923-4F7A-A1F6-8114BA7867F5}" destId="{FB7CEAD3-284F-4D8F-B575-C9FE4D4221D6}" srcOrd="0" destOrd="0" presId="urn:microsoft.com/office/officeart/2005/8/layout/list1"/>
    <dgm:cxn modelId="{AC29EC15-C12F-4C30-8161-FC1B3FF0FFE7}" type="presParOf" srcId="{45F8E818-8923-4F7A-A1F6-8114BA7867F5}" destId="{E31C6B17-07E7-44C9-A272-989F64E30ADB}" srcOrd="1" destOrd="0" presId="urn:microsoft.com/office/officeart/2005/8/layout/list1"/>
    <dgm:cxn modelId="{37381A42-683B-4D2D-B997-9100D83895FA}" type="presParOf" srcId="{48F2751A-7794-4E79-BA99-BB78C08CF068}" destId="{7C01BFF0-7612-43CE-AA57-EB6FD3DC3999}" srcOrd="5" destOrd="0" presId="urn:microsoft.com/office/officeart/2005/8/layout/list1"/>
    <dgm:cxn modelId="{68C63A60-0E08-4A99-9853-B594EA3246F9}" type="presParOf" srcId="{48F2751A-7794-4E79-BA99-BB78C08CF068}" destId="{D7B8C1DF-90B7-4A08-9334-DBD3C8190DFB}" srcOrd="6" destOrd="0" presId="urn:microsoft.com/office/officeart/2005/8/layout/list1"/>
    <dgm:cxn modelId="{2A29E81D-6387-4653-AED3-31710BACF167}" type="presParOf" srcId="{48F2751A-7794-4E79-BA99-BB78C08CF068}" destId="{3D4B77F6-E2C7-4F4D-A188-3456F7BC0A36}" srcOrd="7" destOrd="0" presId="urn:microsoft.com/office/officeart/2005/8/layout/list1"/>
    <dgm:cxn modelId="{066AE45D-ADBD-4B8F-8B29-FB475DB956FE}" type="presParOf" srcId="{48F2751A-7794-4E79-BA99-BB78C08CF068}" destId="{D42CC7E8-2394-4A48-8547-4F7547867A5F}" srcOrd="8" destOrd="0" presId="urn:microsoft.com/office/officeart/2005/8/layout/list1"/>
    <dgm:cxn modelId="{FA18415C-5FA3-4BB1-A083-A95916E004B8}" type="presParOf" srcId="{D42CC7E8-2394-4A48-8547-4F7547867A5F}" destId="{3A72F425-B070-4E19-B0D9-FD3493B5B2F8}" srcOrd="0" destOrd="0" presId="urn:microsoft.com/office/officeart/2005/8/layout/list1"/>
    <dgm:cxn modelId="{6F19E756-84EC-4A55-A127-12AF13476741}" type="presParOf" srcId="{D42CC7E8-2394-4A48-8547-4F7547867A5F}" destId="{70BC9F45-F351-4B02-9204-C78D27D4C848}" srcOrd="1" destOrd="0" presId="urn:microsoft.com/office/officeart/2005/8/layout/list1"/>
    <dgm:cxn modelId="{468112E5-9901-4291-B23E-1D369C14F709}" type="presParOf" srcId="{48F2751A-7794-4E79-BA99-BB78C08CF068}" destId="{F0BCE038-3D63-44DA-9D27-43DF3215A11E}" srcOrd="9" destOrd="0" presId="urn:microsoft.com/office/officeart/2005/8/layout/list1"/>
    <dgm:cxn modelId="{2CA5EE44-3683-4862-ADC1-CCD8713B222F}" type="presParOf" srcId="{48F2751A-7794-4E79-BA99-BB78C08CF068}" destId="{04B1A73A-F0E0-49E0-9647-F1EC2E5510C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88F27F-36FF-4433-8F04-145348173233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1C534E-9C27-44D8-A3E0-9148F204657A}">
      <dgm:prSet phldrT="[Текст]" custT="1"/>
      <dgm:spPr/>
      <dgm:t>
        <a:bodyPr/>
        <a:lstStyle/>
        <a:p>
          <a:pPr algn="l"/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Ремонт автомобильных дорог общего пользования местного значения </a:t>
          </a:r>
        </a:p>
        <a:p>
          <a:pPr algn="l"/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(1,444 км) – 11 000,6 тыс.руб.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80FC4B-F501-4692-8668-6BEA692A7196}" type="parTrans" cxnId="{CB5BCA4C-00BA-4A4B-B13D-D3905761E6AC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B8A1801-9EC8-428A-904B-F846DC848228}" type="sibTrans" cxnId="{CB5BCA4C-00BA-4A4B-B13D-D3905761E6AC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A7B2601-AA24-4F34-B5D4-A73E09B149DA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Ремонт дворовых территорий и проездов к дворовым территориям многоквартирных домов </a:t>
          </a:r>
        </a:p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(1544 кв.м) – 1 085,3 тыс.руб.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3B47CF-A494-45E1-BBB2-F424AFDB86CD}" type="parTrans" cxnId="{C693D359-6A14-45B8-BB47-F152E330F387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2866D9-10CD-42B9-84C5-C700BE676BF8}" type="sibTrans" cxnId="{C693D359-6A14-45B8-BB47-F152E330F387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F6F3C59-68D6-4BB1-80FC-5ECB92463DC8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Экспертиза качества выполненных работ по ремонту дорог –</a:t>
          </a:r>
        </a:p>
        <a:p>
          <a:r>
            <a:rPr lang="ru-RU" sz="1800" b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128,2 тыс.руб.</a:t>
          </a:r>
          <a:endParaRPr lang="ru-RU" sz="18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BF3742-A7EF-43D1-92F6-B742D32BF319}" type="parTrans" cxnId="{F74F432E-7699-4812-8971-9017ABC189ED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8E9E3B-CEA4-433D-96BF-998D7223B111}" type="sibTrans" cxnId="{F74F432E-7699-4812-8971-9017ABC189ED}">
      <dgm:prSet/>
      <dgm:spPr/>
      <dgm:t>
        <a:bodyPr/>
        <a:lstStyle/>
        <a:p>
          <a:endParaRPr lang="ru-RU" sz="1800" b="1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F2751A-7794-4E79-BA99-BB78C08CF068}" type="pres">
      <dgm:prSet presAssocID="{5D88F27F-36FF-4433-8F04-1453481732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8FFBFA-563D-4562-8936-F6A8FBD94B30}" type="pres">
      <dgm:prSet presAssocID="{551C534E-9C27-44D8-A3E0-9148F204657A}" presName="parentLin" presStyleCnt="0"/>
      <dgm:spPr/>
    </dgm:pt>
    <dgm:pt modelId="{935A48C6-6054-4011-BA5B-5D905F8DC4B4}" type="pres">
      <dgm:prSet presAssocID="{551C534E-9C27-44D8-A3E0-9148F204657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95A4771-A455-4F1D-AB39-3D1B604AFC89}" type="pres">
      <dgm:prSet presAssocID="{551C534E-9C27-44D8-A3E0-9148F204657A}" presName="parentText" presStyleLbl="node1" presStyleIdx="0" presStyleCnt="3" custScaleX="133778" custScaleY="3658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FBCFE2-193B-4B37-B2F4-EEF896C9C0F6}" type="pres">
      <dgm:prSet presAssocID="{551C534E-9C27-44D8-A3E0-9148F204657A}" presName="negativeSpace" presStyleCnt="0"/>
      <dgm:spPr/>
    </dgm:pt>
    <dgm:pt modelId="{2AFC9910-C8EF-432A-9801-972F0A585516}" type="pres">
      <dgm:prSet presAssocID="{551C534E-9C27-44D8-A3E0-9148F204657A}" presName="childText" presStyleLbl="conFgAcc1" presStyleIdx="0" presStyleCnt="3">
        <dgm:presLayoutVars>
          <dgm:bulletEnabled val="1"/>
        </dgm:presLayoutVars>
      </dgm:prSet>
      <dgm:spPr/>
    </dgm:pt>
    <dgm:pt modelId="{A017C1A0-B1CA-447C-B985-412941CD9CA6}" type="pres">
      <dgm:prSet presAssocID="{8B8A1801-9EC8-428A-904B-F846DC848228}" presName="spaceBetweenRectangles" presStyleCnt="0"/>
      <dgm:spPr/>
    </dgm:pt>
    <dgm:pt modelId="{45F8E818-8923-4F7A-A1F6-8114BA7867F5}" type="pres">
      <dgm:prSet presAssocID="{7A7B2601-AA24-4F34-B5D4-A73E09B149DA}" presName="parentLin" presStyleCnt="0"/>
      <dgm:spPr/>
    </dgm:pt>
    <dgm:pt modelId="{FB7CEAD3-284F-4D8F-B575-C9FE4D4221D6}" type="pres">
      <dgm:prSet presAssocID="{7A7B2601-AA24-4F34-B5D4-A73E09B149D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31C6B17-07E7-44C9-A272-989F64E30ADB}" type="pres">
      <dgm:prSet presAssocID="{7A7B2601-AA24-4F34-B5D4-A73E09B149DA}" presName="parentText" presStyleLbl="node1" presStyleIdx="1" presStyleCnt="3" custScaleX="132646" custScaleY="3840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1BFF0-7612-43CE-AA57-EB6FD3DC3999}" type="pres">
      <dgm:prSet presAssocID="{7A7B2601-AA24-4F34-B5D4-A73E09B149DA}" presName="negativeSpace" presStyleCnt="0"/>
      <dgm:spPr/>
    </dgm:pt>
    <dgm:pt modelId="{D7B8C1DF-90B7-4A08-9334-DBD3C8190DFB}" type="pres">
      <dgm:prSet presAssocID="{7A7B2601-AA24-4F34-B5D4-A73E09B149DA}" presName="childText" presStyleLbl="conFgAcc1" presStyleIdx="1" presStyleCnt="3">
        <dgm:presLayoutVars>
          <dgm:bulletEnabled val="1"/>
        </dgm:presLayoutVars>
      </dgm:prSet>
      <dgm:spPr/>
    </dgm:pt>
    <dgm:pt modelId="{3D4B77F6-E2C7-4F4D-A188-3456F7BC0A36}" type="pres">
      <dgm:prSet presAssocID="{4D2866D9-10CD-42B9-84C5-C700BE676BF8}" presName="spaceBetweenRectangles" presStyleCnt="0"/>
      <dgm:spPr/>
    </dgm:pt>
    <dgm:pt modelId="{D42CC7E8-2394-4A48-8547-4F7547867A5F}" type="pres">
      <dgm:prSet presAssocID="{8F6F3C59-68D6-4BB1-80FC-5ECB92463DC8}" presName="parentLin" presStyleCnt="0"/>
      <dgm:spPr/>
    </dgm:pt>
    <dgm:pt modelId="{3A72F425-B070-4E19-B0D9-FD3493B5B2F8}" type="pres">
      <dgm:prSet presAssocID="{8F6F3C59-68D6-4BB1-80FC-5ECB92463DC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0BC9F45-F351-4B02-9204-C78D27D4C848}" type="pres">
      <dgm:prSet presAssocID="{8F6F3C59-68D6-4BB1-80FC-5ECB92463DC8}" presName="parentText" presStyleLbl="node1" presStyleIdx="2" presStyleCnt="3" custScaleX="133289" custScaleY="3141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CE038-3D63-44DA-9D27-43DF3215A11E}" type="pres">
      <dgm:prSet presAssocID="{8F6F3C59-68D6-4BB1-80FC-5ECB92463DC8}" presName="negativeSpace" presStyleCnt="0"/>
      <dgm:spPr/>
    </dgm:pt>
    <dgm:pt modelId="{04B1A73A-F0E0-49E0-9647-F1EC2E5510CA}" type="pres">
      <dgm:prSet presAssocID="{8F6F3C59-68D6-4BB1-80FC-5ECB92463DC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3473E0-0E32-4734-B32B-84D10E04EE1A}" type="presOf" srcId="{7A7B2601-AA24-4F34-B5D4-A73E09B149DA}" destId="{E31C6B17-07E7-44C9-A272-989F64E30ADB}" srcOrd="1" destOrd="0" presId="urn:microsoft.com/office/officeart/2005/8/layout/list1"/>
    <dgm:cxn modelId="{B3C0331E-37D1-428C-A5CA-360D6E2EC1FF}" type="presOf" srcId="{551C534E-9C27-44D8-A3E0-9148F204657A}" destId="{E95A4771-A455-4F1D-AB39-3D1B604AFC89}" srcOrd="1" destOrd="0" presId="urn:microsoft.com/office/officeart/2005/8/layout/list1"/>
    <dgm:cxn modelId="{0A83FA0F-059A-4459-B646-4F7212FA77FF}" type="presOf" srcId="{8F6F3C59-68D6-4BB1-80FC-5ECB92463DC8}" destId="{70BC9F45-F351-4B02-9204-C78D27D4C848}" srcOrd="1" destOrd="0" presId="urn:microsoft.com/office/officeart/2005/8/layout/list1"/>
    <dgm:cxn modelId="{C693D359-6A14-45B8-BB47-F152E330F387}" srcId="{5D88F27F-36FF-4433-8F04-145348173233}" destId="{7A7B2601-AA24-4F34-B5D4-A73E09B149DA}" srcOrd="1" destOrd="0" parTransId="{633B47CF-A494-45E1-BBB2-F424AFDB86CD}" sibTransId="{4D2866D9-10CD-42B9-84C5-C700BE676BF8}"/>
    <dgm:cxn modelId="{3D283677-8B7C-413E-BB92-2A829A802AD2}" type="presOf" srcId="{5D88F27F-36FF-4433-8F04-145348173233}" destId="{48F2751A-7794-4E79-BA99-BB78C08CF068}" srcOrd="0" destOrd="0" presId="urn:microsoft.com/office/officeart/2005/8/layout/list1"/>
    <dgm:cxn modelId="{30C33E84-6F6C-4FF7-A20F-DCB51EC29E67}" type="presOf" srcId="{551C534E-9C27-44D8-A3E0-9148F204657A}" destId="{935A48C6-6054-4011-BA5B-5D905F8DC4B4}" srcOrd="0" destOrd="0" presId="urn:microsoft.com/office/officeart/2005/8/layout/list1"/>
    <dgm:cxn modelId="{CB5BCA4C-00BA-4A4B-B13D-D3905761E6AC}" srcId="{5D88F27F-36FF-4433-8F04-145348173233}" destId="{551C534E-9C27-44D8-A3E0-9148F204657A}" srcOrd="0" destOrd="0" parTransId="{1580FC4B-F501-4692-8668-6BEA692A7196}" sibTransId="{8B8A1801-9EC8-428A-904B-F846DC848228}"/>
    <dgm:cxn modelId="{F74F432E-7699-4812-8971-9017ABC189ED}" srcId="{5D88F27F-36FF-4433-8F04-145348173233}" destId="{8F6F3C59-68D6-4BB1-80FC-5ECB92463DC8}" srcOrd="2" destOrd="0" parTransId="{A8BF3742-A7EF-43D1-92F6-B742D32BF319}" sibTransId="{FE8E9E3B-CEA4-433D-96BF-998D7223B111}"/>
    <dgm:cxn modelId="{DA7083CB-E2B4-4A10-827B-4922CD85E1E6}" type="presOf" srcId="{7A7B2601-AA24-4F34-B5D4-A73E09B149DA}" destId="{FB7CEAD3-284F-4D8F-B575-C9FE4D4221D6}" srcOrd="0" destOrd="0" presId="urn:microsoft.com/office/officeart/2005/8/layout/list1"/>
    <dgm:cxn modelId="{321F2D04-4E63-4D88-8329-C83DD56FC159}" type="presOf" srcId="{8F6F3C59-68D6-4BB1-80FC-5ECB92463DC8}" destId="{3A72F425-B070-4E19-B0D9-FD3493B5B2F8}" srcOrd="0" destOrd="0" presId="urn:microsoft.com/office/officeart/2005/8/layout/list1"/>
    <dgm:cxn modelId="{DDF7035A-1A2A-434F-B8C8-6807DE1AF144}" type="presParOf" srcId="{48F2751A-7794-4E79-BA99-BB78C08CF068}" destId="{408FFBFA-563D-4562-8936-F6A8FBD94B30}" srcOrd="0" destOrd="0" presId="urn:microsoft.com/office/officeart/2005/8/layout/list1"/>
    <dgm:cxn modelId="{89501D08-E354-470D-A8ED-2D94F3A26764}" type="presParOf" srcId="{408FFBFA-563D-4562-8936-F6A8FBD94B30}" destId="{935A48C6-6054-4011-BA5B-5D905F8DC4B4}" srcOrd="0" destOrd="0" presId="urn:microsoft.com/office/officeart/2005/8/layout/list1"/>
    <dgm:cxn modelId="{7FB8F6DC-DBF5-4847-B58D-691E4F71A991}" type="presParOf" srcId="{408FFBFA-563D-4562-8936-F6A8FBD94B30}" destId="{E95A4771-A455-4F1D-AB39-3D1B604AFC89}" srcOrd="1" destOrd="0" presId="urn:microsoft.com/office/officeart/2005/8/layout/list1"/>
    <dgm:cxn modelId="{59C2545C-59C1-400E-B9FA-D40B7717D0CB}" type="presParOf" srcId="{48F2751A-7794-4E79-BA99-BB78C08CF068}" destId="{64FBCFE2-193B-4B37-B2F4-EEF896C9C0F6}" srcOrd="1" destOrd="0" presId="urn:microsoft.com/office/officeart/2005/8/layout/list1"/>
    <dgm:cxn modelId="{871570CA-BD31-4968-9AE9-DA9F683AF156}" type="presParOf" srcId="{48F2751A-7794-4E79-BA99-BB78C08CF068}" destId="{2AFC9910-C8EF-432A-9801-972F0A585516}" srcOrd="2" destOrd="0" presId="urn:microsoft.com/office/officeart/2005/8/layout/list1"/>
    <dgm:cxn modelId="{5BBB08F8-E45B-491A-B0A0-DA02CA015081}" type="presParOf" srcId="{48F2751A-7794-4E79-BA99-BB78C08CF068}" destId="{A017C1A0-B1CA-447C-B985-412941CD9CA6}" srcOrd="3" destOrd="0" presId="urn:microsoft.com/office/officeart/2005/8/layout/list1"/>
    <dgm:cxn modelId="{3684C132-B032-40F2-9662-0EE2C848D058}" type="presParOf" srcId="{48F2751A-7794-4E79-BA99-BB78C08CF068}" destId="{45F8E818-8923-4F7A-A1F6-8114BA7867F5}" srcOrd="4" destOrd="0" presId="urn:microsoft.com/office/officeart/2005/8/layout/list1"/>
    <dgm:cxn modelId="{7B3738A1-D8E0-4F6D-BDCC-F831E0E4DF24}" type="presParOf" srcId="{45F8E818-8923-4F7A-A1F6-8114BA7867F5}" destId="{FB7CEAD3-284F-4D8F-B575-C9FE4D4221D6}" srcOrd="0" destOrd="0" presId="urn:microsoft.com/office/officeart/2005/8/layout/list1"/>
    <dgm:cxn modelId="{B1BE239B-171B-478D-9093-B0B8288F30D6}" type="presParOf" srcId="{45F8E818-8923-4F7A-A1F6-8114BA7867F5}" destId="{E31C6B17-07E7-44C9-A272-989F64E30ADB}" srcOrd="1" destOrd="0" presId="urn:microsoft.com/office/officeart/2005/8/layout/list1"/>
    <dgm:cxn modelId="{D7F68E0C-358F-4195-8C74-A9E67F3625BD}" type="presParOf" srcId="{48F2751A-7794-4E79-BA99-BB78C08CF068}" destId="{7C01BFF0-7612-43CE-AA57-EB6FD3DC3999}" srcOrd="5" destOrd="0" presId="urn:microsoft.com/office/officeart/2005/8/layout/list1"/>
    <dgm:cxn modelId="{AEDC78F6-4B06-4EF5-8ACD-0DB1BC378F62}" type="presParOf" srcId="{48F2751A-7794-4E79-BA99-BB78C08CF068}" destId="{D7B8C1DF-90B7-4A08-9334-DBD3C8190DFB}" srcOrd="6" destOrd="0" presId="urn:microsoft.com/office/officeart/2005/8/layout/list1"/>
    <dgm:cxn modelId="{E08B638F-717E-4BA6-8C21-34F95571D39A}" type="presParOf" srcId="{48F2751A-7794-4E79-BA99-BB78C08CF068}" destId="{3D4B77F6-E2C7-4F4D-A188-3456F7BC0A36}" srcOrd="7" destOrd="0" presId="urn:microsoft.com/office/officeart/2005/8/layout/list1"/>
    <dgm:cxn modelId="{36BE4FDC-896B-4A0F-984E-FCAADB3AE074}" type="presParOf" srcId="{48F2751A-7794-4E79-BA99-BB78C08CF068}" destId="{D42CC7E8-2394-4A48-8547-4F7547867A5F}" srcOrd="8" destOrd="0" presId="urn:microsoft.com/office/officeart/2005/8/layout/list1"/>
    <dgm:cxn modelId="{3239291B-EB14-4859-98C1-B3DE09B5A3AF}" type="presParOf" srcId="{D42CC7E8-2394-4A48-8547-4F7547867A5F}" destId="{3A72F425-B070-4E19-B0D9-FD3493B5B2F8}" srcOrd="0" destOrd="0" presId="urn:microsoft.com/office/officeart/2005/8/layout/list1"/>
    <dgm:cxn modelId="{F4979B48-BFC7-4791-A3CB-147CBBA92456}" type="presParOf" srcId="{D42CC7E8-2394-4A48-8547-4F7547867A5F}" destId="{70BC9F45-F351-4B02-9204-C78D27D4C848}" srcOrd="1" destOrd="0" presId="urn:microsoft.com/office/officeart/2005/8/layout/list1"/>
    <dgm:cxn modelId="{007D9769-6B2E-4E6B-9E3C-CBC0AE91CE88}" type="presParOf" srcId="{48F2751A-7794-4E79-BA99-BB78C08CF068}" destId="{F0BCE038-3D63-44DA-9D27-43DF3215A11E}" srcOrd="9" destOrd="0" presId="urn:microsoft.com/office/officeart/2005/8/layout/list1"/>
    <dgm:cxn modelId="{7AAC46EC-8A3F-4CC0-BDAB-C88261B0E045}" type="presParOf" srcId="{48F2751A-7794-4E79-BA99-BB78C08CF068}" destId="{04B1A73A-F0E0-49E0-9647-F1EC2E5510C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C6A596-C2AC-49ED-BC46-61AC7F925CC6}" type="doc">
      <dgm:prSet loTypeId="urn:microsoft.com/office/officeart/2005/8/layout/hList6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DCC195-8D4C-4F4B-B4C3-D0B6D06AB416}" type="pres">
      <dgm:prSet presAssocID="{CEC6A596-C2AC-49ED-BC46-61AC7F925CC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8CD2834-AF51-42B7-A522-91406FECB028}" type="presOf" srcId="{CEC6A596-C2AC-49ED-BC46-61AC7F925CC6}" destId="{5CDCC195-8D4C-4F4B-B4C3-D0B6D06AB416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5F835F-51FB-40AE-A4A8-A3282D954F60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D5A46F-9BF4-4EAF-8589-9E89D9A7D2BC}">
      <dgm:prSet phldrT="[Текст]" custT="1"/>
      <dgm:spPr/>
      <dgm:t>
        <a:bodyPr/>
        <a:lstStyle/>
        <a:p>
          <a:pPr algn="ctr"/>
          <a:r>
            <a:rPr lang="ru-RU" sz="18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Безопасность движения на территории МО «Город Пикалево» </a:t>
          </a:r>
          <a:endParaRPr lang="ru-RU" sz="18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37FDD1-7D00-4678-983F-284C1F638EA4}" type="parTrans" cxnId="{3374A028-1E70-4F6D-B261-550A02FA9A5D}">
      <dgm:prSet/>
      <dgm:spPr/>
      <dgm:t>
        <a:bodyPr/>
        <a:lstStyle/>
        <a:p>
          <a:endParaRPr lang="ru-RU" sz="180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08AB8E-7DB4-47C3-A67C-98E6E83F2177}" type="sibTrans" cxnId="{3374A028-1E70-4F6D-B261-550A02FA9A5D}">
      <dgm:prSet/>
      <dgm:spPr/>
      <dgm:t>
        <a:bodyPr/>
        <a:lstStyle/>
        <a:p>
          <a:endParaRPr lang="ru-RU" sz="180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2162A6-C6C8-4BB5-A3DF-CC8B87088BDD}" type="pres">
      <dgm:prSet presAssocID="{8D5F835F-51FB-40AE-A4A8-A3282D954F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834E3F-F0B0-4D67-AB2B-5A4A96B879B7}" type="pres">
      <dgm:prSet presAssocID="{8CD5A46F-9BF4-4EAF-8589-9E89D9A7D2BC}" presName="parentText" presStyleLbl="node1" presStyleIdx="0" presStyleCnt="1" custLinFactNeighborY="-309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457DD7-5A9F-4F54-B0F4-FC0B5979DC5D}" type="presOf" srcId="{8CD5A46F-9BF4-4EAF-8589-9E89D9A7D2BC}" destId="{DF834E3F-F0B0-4D67-AB2B-5A4A96B879B7}" srcOrd="0" destOrd="0" presId="urn:microsoft.com/office/officeart/2005/8/layout/vList2"/>
    <dgm:cxn modelId="{3374A028-1E70-4F6D-B261-550A02FA9A5D}" srcId="{8D5F835F-51FB-40AE-A4A8-A3282D954F60}" destId="{8CD5A46F-9BF4-4EAF-8589-9E89D9A7D2BC}" srcOrd="0" destOrd="0" parTransId="{FC37FDD1-7D00-4678-983F-284C1F638EA4}" sibTransId="{E708AB8E-7DB4-47C3-A67C-98E6E83F2177}"/>
    <dgm:cxn modelId="{1A9DD48C-14C0-4A28-A500-88565D09DD07}" type="presOf" srcId="{8D5F835F-51FB-40AE-A4A8-A3282D954F60}" destId="{0D2162A6-C6C8-4BB5-A3DF-CC8B87088BDD}" srcOrd="0" destOrd="0" presId="urn:microsoft.com/office/officeart/2005/8/layout/vList2"/>
    <dgm:cxn modelId="{8F15DB26-0F11-4B7C-88CA-9262284E5C00}" type="presParOf" srcId="{0D2162A6-C6C8-4BB5-A3DF-CC8B87088BDD}" destId="{DF834E3F-F0B0-4D67-AB2B-5A4A96B879B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D870353-7D39-4244-8042-ABC942A7B822}" type="doc">
      <dgm:prSet loTypeId="urn:microsoft.com/office/officeart/2005/8/layout/process2" loCatId="process" qsTypeId="urn:microsoft.com/office/officeart/2005/8/quickstyle/3d2" qsCatId="3D" csTypeId="urn:microsoft.com/office/officeart/2005/8/colors/accent1_2" csCatId="accent1" phldr="1"/>
      <dgm:spPr/>
    </dgm:pt>
    <dgm:pt modelId="{B3BC194A-70B3-4EAE-B544-B5D4DD44A75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2014 год</a:t>
          </a:r>
          <a:endParaRPr lang="ru-RU" sz="24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5550C0-E965-43BC-A32C-851B3057FCEA}" type="parTrans" cxnId="{98757569-CDF0-412B-A953-8837C941DC5E}">
      <dgm:prSet/>
      <dgm:spPr/>
      <dgm:t>
        <a:bodyPr/>
        <a:lstStyle/>
        <a:p>
          <a:endParaRPr lang="ru-RU"/>
        </a:p>
      </dgm:t>
    </dgm:pt>
    <dgm:pt modelId="{0FA99556-44C4-49A2-8877-4500CF07CA6F}" type="sibTrans" cxnId="{98757569-CDF0-412B-A953-8837C941DC5E}">
      <dgm:prSet/>
      <dgm:spPr/>
      <dgm:t>
        <a:bodyPr/>
        <a:lstStyle/>
        <a:p>
          <a:endParaRPr lang="ru-RU"/>
        </a:p>
      </dgm:t>
    </dgm:pt>
    <dgm:pt modelId="{9EB7FDA4-8A68-43DA-917E-9758E1DCF2D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Субсидия из бюджета МО «Город Пикалево» на выполнение пассажирских перевозок автобусным транспортом общего пользования - 1,5 млн. руб.</a:t>
          </a:r>
          <a:endParaRPr lang="ru-RU" sz="16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D46E9FF0-43FC-4DCE-8FF2-2F6B0E04CE32}" type="parTrans" cxnId="{FA8A87A0-3452-440D-B206-BF36117E201F}">
      <dgm:prSet/>
      <dgm:spPr/>
      <dgm:t>
        <a:bodyPr/>
        <a:lstStyle/>
        <a:p>
          <a:endParaRPr lang="ru-RU"/>
        </a:p>
      </dgm:t>
    </dgm:pt>
    <dgm:pt modelId="{AC63A3DE-AAA5-4296-950A-EB5C3CDED3E1}" type="sibTrans" cxnId="{FA8A87A0-3452-440D-B206-BF36117E201F}">
      <dgm:prSet/>
      <dgm:spPr/>
      <dgm:t>
        <a:bodyPr/>
        <a:lstStyle/>
        <a:p>
          <a:endParaRPr lang="ru-RU"/>
        </a:p>
      </dgm:t>
    </dgm:pt>
    <dgm:pt modelId="{43425F91-8002-4654-B09D-3945323504E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Перевезено пассажиров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589,3 тыс.чел.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Пассажиропоток –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14 209,1 тыс.пасс-км.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проезда –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18 руб.</a:t>
          </a:r>
          <a:endParaRPr lang="ru-RU" sz="18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B0DAAF-AE3D-43EF-8867-F76EF01D7CBA}" type="parTrans" cxnId="{10794F68-2D74-4460-8AC5-3654B0C30B8C}">
      <dgm:prSet/>
      <dgm:spPr/>
      <dgm:t>
        <a:bodyPr/>
        <a:lstStyle/>
        <a:p>
          <a:endParaRPr lang="ru-RU"/>
        </a:p>
      </dgm:t>
    </dgm:pt>
    <dgm:pt modelId="{90B2942F-05E9-4E7F-9413-3394480702F4}" type="sibTrans" cxnId="{10794F68-2D74-4460-8AC5-3654B0C30B8C}">
      <dgm:prSet/>
      <dgm:spPr/>
      <dgm:t>
        <a:bodyPr/>
        <a:lstStyle/>
        <a:p>
          <a:endParaRPr lang="ru-RU"/>
        </a:p>
      </dgm:t>
    </dgm:pt>
    <dgm:pt modelId="{DFBF052E-5765-4E72-8177-ED11C0832336}" type="pres">
      <dgm:prSet presAssocID="{3D870353-7D39-4244-8042-ABC942A7B822}" presName="linearFlow" presStyleCnt="0">
        <dgm:presLayoutVars>
          <dgm:resizeHandles val="exact"/>
        </dgm:presLayoutVars>
      </dgm:prSet>
      <dgm:spPr/>
    </dgm:pt>
    <dgm:pt modelId="{1D31DC3B-1732-4AEB-942D-306B5BDA4619}" type="pres">
      <dgm:prSet presAssocID="{B3BC194A-70B3-4EAE-B544-B5D4DD44A756}" presName="node" presStyleLbl="node1" presStyleIdx="0" presStyleCnt="3" custScaleX="32895" custScaleY="44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2280D-14AD-47B9-A920-B8CE92D80BE6}" type="pres">
      <dgm:prSet presAssocID="{0FA99556-44C4-49A2-8877-4500CF07CA6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498CC11-2389-4CCA-834D-9F432720CEA8}" type="pres">
      <dgm:prSet presAssocID="{0FA99556-44C4-49A2-8877-4500CF07CA6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41CBB2B-46D3-4214-BA86-28A225C480E4}" type="pres">
      <dgm:prSet presAssocID="{9EB7FDA4-8A68-43DA-917E-9758E1DCF2D7}" presName="node" presStyleLbl="node1" presStyleIdx="1" presStyleCnt="3" custScaleX="96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39C1D-59A2-4AD9-83BB-3B0049295017}" type="pres">
      <dgm:prSet presAssocID="{AC63A3DE-AAA5-4296-950A-EB5C3CDED3E1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1D0341E-23A8-4921-9B69-8E20E5F6F1F9}" type="pres">
      <dgm:prSet presAssocID="{AC63A3DE-AAA5-4296-950A-EB5C3CDED3E1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CF5EDF2-1119-4309-BDDC-485DB5B2E2A8}" type="pres">
      <dgm:prSet presAssocID="{43425F91-8002-4654-B09D-3945323504E3}" presName="node" presStyleLbl="node1" presStyleIdx="2" presStyleCnt="3" custScaleY="160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757569-CDF0-412B-A953-8837C941DC5E}" srcId="{3D870353-7D39-4244-8042-ABC942A7B822}" destId="{B3BC194A-70B3-4EAE-B544-B5D4DD44A756}" srcOrd="0" destOrd="0" parTransId="{275550C0-E965-43BC-A32C-851B3057FCEA}" sibTransId="{0FA99556-44C4-49A2-8877-4500CF07CA6F}"/>
    <dgm:cxn modelId="{FA8A87A0-3452-440D-B206-BF36117E201F}" srcId="{3D870353-7D39-4244-8042-ABC942A7B822}" destId="{9EB7FDA4-8A68-43DA-917E-9758E1DCF2D7}" srcOrd="1" destOrd="0" parTransId="{D46E9FF0-43FC-4DCE-8FF2-2F6B0E04CE32}" sibTransId="{AC63A3DE-AAA5-4296-950A-EB5C3CDED3E1}"/>
    <dgm:cxn modelId="{54323A7E-9841-48CE-B541-A1E378B50E58}" type="presOf" srcId="{0FA99556-44C4-49A2-8877-4500CF07CA6F}" destId="{6562280D-14AD-47B9-A920-B8CE92D80BE6}" srcOrd="0" destOrd="0" presId="urn:microsoft.com/office/officeart/2005/8/layout/process2"/>
    <dgm:cxn modelId="{5D0B71BA-1FB9-4AEB-A703-7EAE1EADA21F}" type="presOf" srcId="{B3BC194A-70B3-4EAE-B544-B5D4DD44A756}" destId="{1D31DC3B-1732-4AEB-942D-306B5BDA4619}" srcOrd="0" destOrd="0" presId="urn:microsoft.com/office/officeart/2005/8/layout/process2"/>
    <dgm:cxn modelId="{7960445C-D70D-4723-9D8C-485185923698}" type="presOf" srcId="{AC63A3DE-AAA5-4296-950A-EB5C3CDED3E1}" destId="{81D0341E-23A8-4921-9B69-8E20E5F6F1F9}" srcOrd="1" destOrd="0" presId="urn:microsoft.com/office/officeart/2005/8/layout/process2"/>
    <dgm:cxn modelId="{6A7F39A1-4572-4276-A1BE-AC2EE16DE2DC}" type="presOf" srcId="{9EB7FDA4-8A68-43DA-917E-9758E1DCF2D7}" destId="{C41CBB2B-46D3-4214-BA86-28A225C480E4}" srcOrd="0" destOrd="0" presId="urn:microsoft.com/office/officeart/2005/8/layout/process2"/>
    <dgm:cxn modelId="{79018FDF-C961-45FB-A131-825AC03AA600}" type="presOf" srcId="{0FA99556-44C4-49A2-8877-4500CF07CA6F}" destId="{5498CC11-2389-4CCA-834D-9F432720CEA8}" srcOrd="1" destOrd="0" presId="urn:microsoft.com/office/officeart/2005/8/layout/process2"/>
    <dgm:cxn modelId="{FB490D43-C69A-4154-8B8E-F69F0427AC18}" type="presOf" srcId="{AC63A3DE-AAA5-4296-950A-EB5C3CDED3E1}" destId="{9B739C1D-59A2-4AD9-83BB-3B0049295017}" srcOrd="0" destOrd="0" presId="urn:microsoft.com/office/officeart/2005/8/layout/process2"/>
    <dgm:cxn modelId="{93452258-84F1-4B3F-8AE1-2387A3633CDD}" type="presOf" srcId="{43425F91-8002-4654-B09D-3945323504E3}" destId="{7CF5EDF2-1119-4309-BDDC-485DB5B2E2A8}" srcOrd="0" destOrd="0" presId="urn:microsoft.com/office/officeart/2005/8/layout/process2"/>
    <dgm:cxn modelId="{5085E600-ACCD-4552-8D3F-2D08C4282919}" type="presOf" srcId="{3D870353-7D39-4244-8042-ABC942A7B822}" destId="{DFBF052E-5765-4E72-8177-ED11C0832336}" srcOrd="0" destOrd="0" presId="urn:microsoft.com/office/officeart/2005/8/layout/process2"/>
    <dgm:cxn modelId="{10794F68-2D74-4460-8AC5-3654B0C30B8C}" srcId="{3D870353-7D39-4244-8042-ABC942A7B822}" destId="{43425F91-8002-4654-B09D-3945323504E3}" srcOrd="2" destOrd="0" parTransId="{81B0DAAF-AE3D-43EF-8867-F76EF01D7CBA}" sibTransId="{90B2942F-05E9-4E7F-9413-3394480702F4}"/>
    <dgm:cxn modelId="{66F559C4-7CAD-492D-843F-E8B9744AC4B9}" type="presParOf" srcId="{DFBF052E-5765-4E72-8177-ED11C0832336}" destId="{1D31DC3B-1732-4AEB-942D-306B5BDA4619}" srcOrd="0" destOrd="0" presId="urn:microsoft.com/office/officeart/2005/8/layout/process2"/>
    <dgm:cxn modelId="{78FD6920-23A9-4F48-A1F9-6C530CD74B73}" type="presParOf" srcId="{DFBF052E-5765-4E72-8177-ED11C0832336}" destId="{6562280D-14AD-47B9-A920-B8CE92D80BE6}" srcOrd="1" destOrd="0" presId="urn:microsoft.com/office/officeart/2005/8/layout/process2"/>
    <dgm:cxn modelId="{19E5B864-18A2-4486-82EB-C6CB87107F66}" type="presParOf" srcId="{6562280D-14AD-47B9-A920-B8CE92D80BE6}" destId="{5498CC11-2389-4CCA-834D-9F432720CEA8}" srcOrd="0" destOrd="0" presId="urn:microsoft.com/office/officeart/2005/8/layout/process2"/>
    <dgm:cxn modelId="{61775317-D3DE-46CC-9F17-F64B2D165371}" type="presParOf" srcId="{DFBF052E-5765-4E72-8177-ED11C0832336}" destId="{C41CBB2B-46D3-4214-BA86-28A225C480E4}" srcOrd="2" destOrd="0" presId="urn:microsoft.com/office/officeart/2005/8/layout/process2"/>
    <dgm:cxn modelId="{DDDAC7D7-DB65-4568-9C4C-83EBEFB7EA7F}" type="presParOf" srcId="{DFBF052E-5765-4E72-8177-ED11C0832336}" destId="{9B739C1D-59A2-4AD9-83BB-3B0049295017}" srcOrd="3" destOrd="0" presId="urn:microsoft.com/office/officeart/2005/8/layout/process2"/>
    <dgm:cxn modelId="{D60A4D97-AAE1-4C83-99A7-44AE05BB212C}" type="presParOf" srcId="{9B739C1D-59A2-4AD9-83BB-3B0049295017}" destId="{81D0341E-23A8-4921-9B69-8E20E5F6F1F9}" srcOrd="0" destOrd="0" presId="urn:microsoft.com/office/officeart/2005/8/layout/process2"/>
    <dgm:cxn modelId="{B06FB2DF-A0F3-4C5A-B40C-47DF546E81A0}" type="presParOf" srcId="{DFBF052E-5765-4E72-8177-ED11C0832336}" destId="{7CF5EDF2-1119-4309-BDDC-485DB5B2E2A8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870353-7D39-4244-8042-ABC942A7B822}" type="doc">
      <dgm:prSet loTypeId="urn:microsoft.com/office/officeart/2005/8/layout/process2" loCatId="process" qsTypeId="urn:microsoft.com/office/officeart/2005/8/quickstyle/3d2" qsCatId="3D" csTypeId="urn:microsoft.com/office/officeart/2005/8/colors/accent1_2" csCatId="accent1" phldr="1"/>
      <dgm:spPr/>
    </dgm:pt>
    <dgm:pt modelId="{B3BC194A-70B3-4EAE-B544-B5D4DD44A75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2015 год</a:t>
          </a:r>
          <a:endParaRPr lang="ru-RU" sz="24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5550C0-E965-43BC-A32C-851B3057FCEA}" type="parTrans" cxnId="{98757569-CDF0-412B-A953-8837C941DC5E}">
      <dgm:prSet/>
      <dgm:spPr/>
      <dgm:t>
        <a:bodyPr/>
        <a:lstStyle/>
        <a:p>
          <a:endParaRPr lang="ru-RU"/>
        </a:p>
      </dgm:t>
    </dgm:pt>
    <dgm:pt modelId="{0FA99556-44C4-49A2-8877-4500CF07CA6F}" type="sibTrans" cxnId="{98757569-CDF0-412B-A953-8837C941DC5E}">
      <dgm:prSet/>
      <dgm:spPr/>
      <dgm:t>
        <a:bodyPr/>
        <a:lstStyle/>
        <a:p>
          <a:endParaRPr lang="ru-RU"/>
        </a:p>
      </dgm:t>
    </dgm:pt>
    <dgm:pt modelId="{9EB7FDA4-8A68-43DA-917E-9758E1DCF2D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Субсидия из бюджета МО «Город Пикалево» на выполнение пассажирских перевозок автобусным транспортом общего пользования - 1,6 млн. руб.</a:t>
          </a:r>
          <a:endParaRPr lang="ru-RU" sz="16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D46E9FF0-43FC-4DCE-8FF2-2F6B0E04CE32}" type="parTrans" cxnId="{FA8A87A0-3452-440D-B206-BF36117E201F}">
      <dgm:prSet/>
      <dgm:spPr/>
      <dgm:t>
        <a:bodyPr/>
        <a:lstStyle/>
        <a:p>
          <a:endParaRPr lang="ru-RU"/>
        </a:p>
      </dgm:t>
    </dgm:pt>
    <dgm:pt modelId="{AC63A3DE-AAA5-4296-950A-EB5C3CDED3E1}" type="sibTrans" cxnId="{FA8A87A0-3452-440D-B206-BF36117E201F}">
      <dgm:prSet/>
      <dgm:spPr/>
      <dgm:t>
        <a:bodyPr/>
        <a:lstStyle/>
        <a:p>
          <a:endParaRPr lang="ru-RU"/>
        </a:p>
      </dgm:t>
    </dgm:pt>
    <dgm:pt modelId="{43425F91-8002-4654-B09D-3945323504E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Перевезено пассажиров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435 тыс.чел.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Пассажиропоток –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11 653 тыс.пасс-км.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проезда – </a:t>
          </a:r>
        </a:p>
        <a:p>
          <a:r>
            <a:rPr lang="ru-RU" sz="1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18 руб. (22 руб. с 01.08.2015)</a:t>
          </a:r>
          <a:endParaRPr lang="ru-RU" sz="18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B0DAAF-AE3D-43EF-8867-F76EF01D7CBA}" type="parTrans" cxnId="{10794F68-2D74-4460-8AC5-3654B0C30B8C}">
      <dgm:prSet/>
      <dgm:spPr/>
      <dgm:t>
        <a:bodyPr/>
        <a:lstStyle/>
        <a:p>
          <a:endParaRPr lang="ru-RU"/>
        </a:p>
      </dgm:t>
    </dgm:pt>
    <dgm:pt modelId="{90B2942F-05E9-4E7F-9413-3394480702F4}" type="sibTrans" cxnId="{10794F68-2D74-4460-8AC5-3654B0C30B8C}">
      <dgm:prSet/>
      <dgm:spPr/>
      <dgm:t>
        <a:bodyPr/>
        <a:lstStyle/>
        <a:p>
          <a:endParaRPr lang="ru-RU"/>
        </a:p>
      </dgm:t>
    </dgm:pt>
    <dgm:pt modelId="{DFBF052E-5765-4E72-8177-ED11C0832336}" type="pres">
      <dgm:prSet presAssocID="{3D870353-7D39-4244-8042-ABC942A7B822}" presName="linearFlow" presStyleCnt="0">
        <dgm:presLayoutVars>
          <dgm:resizeHandles val="exact"/>
        </dgm:presLayoutVars>
      </dgm:prSet>
      <dgm:spPr/>
    </dgm:pt>
    <dgm:pt modelId="{1D31DC3B-1732-4AEB-942D-306B5BDA4619}" type="pres">
      <dgm:prSet presAssocID="{B3BC194A-70B3-4EAE-B544-B5D4DD44A756}" presName="node" presStyleLbl="node1" presStyleIdx="0" presStyleCnt="3" custScaleX="32895" custScaleY="44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2280D-14AD-47B9-A920-B8CE92D80BE6}" type="pres">
      <dgm:prSet presAssocID="{0FA99556-44C4-49A2-8877-4500CF07CA6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498CC11-2389-4CCA-834D-9F432720CEA8}" type="pres">
      <dgm:prSet presAssocID="{0FA99556-44C4-49A2-8877-4500CF07CA6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41CBB2B-46D3-4214-BA86-28A225C480E4}" type="pres">
      <dgm:prSet presAssocID="{9EB7FDA4-8A68-43DA-917E-9758E1DCF2D7}" presName="node" presStyleLbl="node1" presStyleIdx="1" presStyleCnt="3" custScaleX="96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39C1D-59A2-4AD9-83BB-3B0049295017}" type="pres">
      <dgm:prSet presAssocID="{AC63A3DE-AAA5-4296-950A-EB5C3CDED3E1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1D0341E-23A8-4921-9B69-8E20E5F6F1F9}" type="pres">
      <dgm:prSet presAssocID="{AC63A3DE-AAA5-4296-950A-EB5C3CDED3E1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CF5EDF2-1119-4309-BDDC-485DB5B2E2A8}" type="pres">
      <dgm:prSet presAssocID="{43425F91-8002-4654-B09D-3945323504E3}" presName="node" presStyleLbl="node1" presStyleIdx="2" presStyleCnt="3" custScaleY="160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757569-CDF0-412B-A953-8837C941DC5E}" srcId="{3D870353-7D39-4244-8042-ABC942A7B822}" destId="{B3BC194A-70B3-4EAE-B544-B5D4DD44A756}" srcOrd="0" destOrd="0" parTransId="{275550C0-E965-43BC-A32C-851B3057FCEA}" sibTransId="{0FA99556-44C4-49A2-8877-4500CF07CA6F}"/>
    <dgm:cxn modelId="{FA8A87A0-3452-440D-B206-BF36117E201F}" srcId="{3D870353-7D39-4244-8042-ABC942A7B822}" destId="{9EB7FDA4-8A68-43DA-917E-9758E1DCF2D7}" srcOrd="1" destOrd="0" parTransId="{D46E9FF0-43FC-4DCE-8FF2-2F6B0E04CE32}" sibTransId="{AC63A3DE-AAA5-4296-950A-EB5C3CDED3E1}"/>
    <dgm:cxn modelId="{042F56A0-8E9A-4A64-A3AA-FD2050C03B13}" type="presOf" srcId="{0FA99556-44C4-49A2-8877-4500CF07CA6F}" destId="{5498CC11-2389-4CCA-834D-9F432720CEA8}" srcOrd="1" destOrd="0" presId="urn:microsoft.com/office/officeart/2005/8/layout/process2"/>
    <dgm:cxn modelId="{B9A8B94B-5BF2-4B4C-A3E7-8E5D7962BBE4}" type="presOf" srcId="{43425F91-8002-4654-B09D-3945323504E3}" destId="{7CF5EDF2-1119-4309-BDDC-485DB5B2E2A8}" srcOrd="0" destOrd="0" presId="urn:microsoft.com/office/officeart/2005/8/layout/process2"/>
    <dgm:cxn modelId="{C820254F-989D-49B3-92FF-2DB2B7C327D3}" type="presOf" srcId="{AC63A3DE-AAA5-4296-950A-EB5C3CDED3E1}" destId="{81D0341E-23A8-4921-9B69-8E20E5F6F1F9}" srcOrd="1" destOrd="0" presId="urn:microsoft.com/office/officeart/2005/8/layout/process2"/>
    <dgm:cxn modelId="{A9A1EA3F-091B-48EA-9024-52CA683161CE}" type="presOf" srcId="{B3BC194A-70B3-4EAE-B544-B5D4DD44A756}" destId="{1D31DC3B-1732-4AEB-942D-306B5BDA4619}" srcOrd="0" destOrd="0" presId="urn:microsoft.com/office/officeart/2005/8/layout/process2"/>
    <dgm:cxn modelId="{5C5F0069-3AFF-4CF0-ABF7-6F2973D13990}" type="presOf" srcId="{0FA99556-44C4-49A2-8877-4500CF07CA6F}" destId="{6562280D-14AD-47B9-A920-B8CE92D80BE6}" srcOrd="0" destOrd="0" presId="urn:microsoft.com/office/officeart/2005/8/layout/process2"/>
    <dgm:cxn modelId="{2C29F0C9-D77C-4D9D-9890-D42278DD6834}" type="presOf" srcId="{AC63A3DE-AAA5-4296-950A-EB5C3CDED3E1}" destId="{9B739C1D-59A2-4AD9-83BB-3B0049295017}" srcOrd="0" destOrd="0" presId="urn:microsoft.com/office/officeart/2005/8/layout/process2"/>
    <dgm:cxn modelId="{ABB11FB2-464E-4E4F-A8A3-4BB6DB4BAB00}" type="presOf" srcId="{3D870353-7D39-4244-8042-ABC942A7B822}" destId="{DFBF052E-5765-4E72-8177-ED11C0832336}" srcOrd="0" destOrd="0" presId="urn:microsoft.com/office/officeart/2005/8/layout/process2"/>
    <dgm:cxn modelId="{404AA7FC-FE6A-473A-B673-7DB0A93760CA}" type="presOf" srcId="{9EB7FDA4-8A68-43DA-917E-9758E1DCF2D7}" destId="{C41CBB2B-46D3-4214-BA86-28A225C480E4}" srcOrd="0" destOrd="0" presId="urn:microsoft.com/office/officeart/2005/8/layout/process2"/>
    <dgm:cxn modelId="{10794F68-2D74-4460-8AC5-3654B0C30B8C}" srcId="{3D870353-7D39-4244-8042-ABC942A7B822}" destId="{43425F91-8002-4654-B09D-3945323504E3}" srcOrd="2" destOrd="0" parTransId="{81B0DAAF-AE3D-43EF-8867-F76EF01D7CBA}" sibTransId="{90B2942F-05E9-4E7F-9413-3394480702F4}"/>
    <dgm:cxn modelId="{55119B9B-890E-470E-AA82-6F0AFC6DBAFE}" type="presParOf" srcId="{DFBF052E-5765-4E72-8177-ED11C0832336}" destId="{1D31DC3B-1732-4AEB-942D-306B5BDA4619}" srcOrd="0" destOrd="0" presId="urn:microsoft.com/office/officeart/2005/8/layout/process2"/>
    <dgm:cxn modelId="{8BB2F40D-6F25-40C8-80BC-B9B0F8A332CC}" type="presParOf" srcId="{DFBF052E-5765-4E72-8177-ED11C0832336}" destId="{6562280D-14AD-47B9-A920-B8CE92D80BE6}" srcOrd="1" destOrd="0" presId="urn:microsoft.com/office/officeart/2005/8/layout/process2"/>
    <dgm:cxn modelId="{899283E9-D092-4C11-B255-C770CE3D2FEB}" type="presParOf" srcId="{6562280D-14AD-47B9-A920-B8CE92D80BE6}" destId="{5498CC11-2389-4CCA-834D-9F432720CEA8}" srcOrd="0" destOrd="0" presId="urn:microsoft.com/office/officeart/2005/8/layout/process2"/>
    <dgm:cxn modelId="{2C1441A2-F1FE-4ACC-9A0A-6DE04CFFCDBB}" type="presParOf" srcId="{DFBF052E-5765-4E72-8177-ED11C0832336}" destId="{C41CBB2B-46D3-4214-BA86-28A225C480E4}" srcOrd="2" destOrd="0" presId="urn:microsoft.com/office/officeart/2005/8/layout/process2"/>
    <dgm:cxn modelId="{A0D0EF0E-640A-495D-8D96-E1BEE76FAD79}" type="presParOf" srcId="{DFBF052E-5765-4E72-8177-ED11C0832336}" destId="{9B739C1D-59A2-4AD9-83BB-3B0049295017}" srcOrd="3" destOrd="0" presId="urn:microsoft.com/office/officeart/2005/8/layout/process2"/>
    <dgm:cxn modelId="{96EC4FA1-2567-4084-B3AE-5A1A16889DFF}" type="presParOf" srcId="{9B739C1D-59A2-4AD9-83BB-3B0049295017}" destId="{81D0341E-23A8-4921-9B69-8E20E5F6F1F9}" srcOrd="0" destOrd="0" presId="urn:microsoft.com/office/officeart/2005/8/layout/process2"/>
    <dgm:cxn modelId="{7AA4A3AB-1FC3-4732-9462-167A5CCFE488}" type="presParOf" srcId="{DFBF052E-5765-4E72-8177-ED11C0832336}" destId="{7CF5EDF2-1119-4309-BDDC-485DB5B2E2A8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9C16DD7-8222-4E8D-9760-4995A6DCCCFB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FC604C-C93C-4105-BA86-1DF1419D5F58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услуг, предоставляемых согласно гарантированному перечню услуг по погребению </a:t>
          </a:r>
        </a:p>
        <a:p>
          <a:pPr algn="ctr"/>
          <a:r>
            <a: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в 2015 году – 5 277,28 руб.</a:t>
          </a:r>
          <a:endParaRPr lang="ru-RU" sz="20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7AA0B9-BD64-48FF-9EEB-1D38DE52D9B8}" type="parTrans" cxnId="{4FC7CA11-C3B6-4D9A-A4BD-FC659C3FFAF2}">
      <dgm:prSet/>
      <dgm:spPr/>
      <dgm:t>
        <a:bodyPr/>
        <a:lstStyle/>
        <a:p>
          <a:endParaRPr lang="ru-RU" sz="140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39503C10-EFC3-4128-A584-AD39090AA90B}" type="sibTrans" cxnId="{4FC7CA11-C3B6-4D9A-A4BD-FC659C3FFAF2}">
      <dgm:prSet/>
      <dgm:spPr/>
      <dgm:t>
        <a:bodyPr/>
        <a:lstStyle/>
        <a:p>
          <a:endParaRPr lang="ru-RU" sz="140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8DF10AC1-4127-431E-9CDF-B63B8A27B526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Полномочия специализированной службы по вопросам похоронного дела возложены на МКУ «Центр АХО» (постановление администрации от 28.12.2015 № 669)</a:t>
          </a:r>
          <a:endParaRPr lang="ru-RU" sz="20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E7DAB63-1FEE-4A2B-95AF-F61DBF05EBC4}" type="parTrans" cxnId="{E304B8B4-B477-4A7A-8F8F-CA73F9E71313}">
      <dgm:prSet/>
      <dgm:spPr/>
      <dgm:t>
        <a:bodyPr/>
        <a:lstStyle/>
        <a:p>
          <a:endParaRPr lang="ru-RU" sz="140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11096D-A179-44B7-BCEC-61D8B0805DB7}" type="sibTrans" cxnId="{E304B8B4-B477-4A7A-8F8F-CA73F9E71313}">
      <dgm:prSet/>
      <dgm:spPr/>
      <dgm:t>
        <a:bodyPr/>
        <a:lstStyle/>
        <a:p>
          <a:endParaRPr lang="ru-RU" sz="140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CEB249-A733-4C57-8733-BF0FB41CC3AF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Санитарная очистка и содержание дороги на городском кладбище в рамках муниципального контракта – </a:t>
          </a:r>
        </a:p>
        <a:p>
          <a:pPr algn="ctr"/>
          <a:r>
            <a: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337 475 руб. </a:t>
          </a:r>
          <a:endParaRPr lang="ru-RU" sz="2000" b="1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E08A01-9DEF-485B-AEB1-01950D48EA8C}" type="parTrans" cxnId="{537ED5F4-53A3-4EC7-9A41-DC1D79D92E2F}">
      <dgm:prSet/>
      <dgm:spPr/>
      <dgm:t>
        <a:bodyPr/>
        <a:lstStyle/>
        <a:p>
          <a:endParaRPr lang="ru-RU" sz="140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3DB830DC-92D9-4407-9BD0-016BD6C54454}" type="sibTrans" cxnId="{537ED5F4-53A3-4EC7-9A41-DC1D79D92E2F}">
      <dgm:prSet/>
      <dgm:spPr/>
      <dgm:t>
        <a:bodyPr/>
        <a:lstStyle/>
        <a:p>
          <a:endParaRPr lang="ru-RU" sz="140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08A1DD-7776-4F4A-B25F-B40BE64D1679}" type="pres">
      <dgm:prSet presAssocID="{B9C16DD7-8222-4E8D-9760-4995A6DCCCF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3EB348-B303-42ED-92A1-940A47C3625C}" type="pres">
      <dgm:prSet presAssocID="{0AFC604C-C93C-4105-BA86-1DF1419D5F58}" presName="parentLin" presStyleCnt="0"/>
      <dgm:spPr/>
    </dgm:pt>
    <dgm:pt modelId="{9125FDAB-5A98-4369-A202-99E4FC7FAD4C}" type="pres">
      <dgm:prSet presAssocID="{0AFC604C-C93C-4105-BA86-1DF1419D5F5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CA7F9FC-D517-4209-B544-6D350C723012}" type="pres">
      <dgm:prSet presAssocID="{0AFC604C-C93C-4105-BA86-1DF1419D5F58}" presName="parentText" presStyleLbl="node1" presStyleIdx="0" presStyleCnt="3" custScaleX="1257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147B5-D847-4A66-9916-646187B68B84}" type="pres">
      <dgm:prSet presAssocID="{0AFC604C-C93C-4105-BA86-1DF1419D5F58}" presName="negativeSpace" presStyleCnt="0"/>
      <dgm:spPr/>
    </dgm:pt>
    <dgm:pt modelId="{3F6770CA-3141-4237-9748-3DC135E2517F}" type="pres">
      <dgm:prSet presAssocID="{0AFC604C-C93C-4105-BA86-1DF1419D5F58}" presName="childText" presStyleLbl="conFgAcc1" presStyleIdx="0" presStyleCnt="3">
        <dgm:presLayoutVars>
          <dgm:bulletEnabled val="1"/>
        </dgm:presLayoutVars>
      </dgm:prSet>
      <dgm:spPr/>
    </dgm:pt>
    <dgm:pt modelId="{AE1465A0-A46D-4D48-AF9F-E04EF2276F96}" type="pres">
      <dgm:prSet presAssocID="{39503C10-EFC3-4128-A584-AD39090AA90B}" presName="spaceBetweenRectangles" presStyleCnt="0"/>
      <dgm:spPr/>
    </dgm:pt>
    <dgm:pt modelId="{3EE3A3CB-E7F3-4928-8700-9C4791D5B355}" type="pres">
      <dgm:prSet presAssocID="{8DF10AC1-4127-431E-9CDF-B63B8A27B526}" presName="parentLin" presStyleCnt="0"/>
      <dgm:spPr/>
    </dgm:pt>
    <dgm:pt modelId="{D4C2BB0B-1DB6-4EAD-BF06-B0C572079D17}" type="pres">
      <dgm:prSet presAssocID="{8DF10AC1-4127-431E-9CDF-B63B8A27B52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4A1AFE4-1011-400E-9294-0F5E6438D08C}" type="pres">
      <dgm:prSet presAssocID="{8DF10AC1-4127-431E-9CDF-B63B8A27B526}" presName="parentText" presStyleLbl="node1" presStyleIdx="1" presStyleCnt="3" custScaleX="1269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C35E3-244D-48F2-B692-9F28B0773754}" type="pres">
      <dgm:prSet presAssocID="{8DF10AC1-4127-431E-9CDF-B63B8A27B526}" presName="negativeSpace" presStyleCnt="0"/>
      <dgm:spPr/>
    </dgm:pt>
    <dgm:pt modelId="{B1856A5C-0D4A-4D73-A945-7FC3DD3FEF06}" type="pres">
      <dgm:prSet presAssocID="{8DF10AC1-4127-431E-9CDF-B63B8A27B526}" presName="childText" presStyleLbl="conFgAcc1" presStyleIdx="1" presStyleCnt="3">
        <dgm:presLayoutVars>
          <dgm:bulletEnabled val="1"/>
        </dgm:presLayoutVars>
      </dgm:prSet>
      <dgm:spPr/>
    </dgm:pt>
    <dgm:pt modelId="{ACC1537C-62C6-4933-9D5D-4DC689A24182}" type="pres">
      <dgm:prSet presAssocID="{A811096D-A179-44B7-BCEC-61D8B0805DB7}" presName="spaceBetweenRectangles" presStyleCnt="0"/>
      <dgm:spPr/>
    </dgm:pt>
    <dgm:pt modelId="{ADEB0D03-A1F5-4F3D-951E-50EC1A423883}" type="pres">
      <dgm:prSet presAssocID="{B4CEB249-A733-4C57-8733-BF0FB41CC3AF}" presName="parentLin" presStyleCnt="0"/>
      <dgm:spPr/>
    </dgm:pt>
    <dgm:pt modelId="{484FE597-5524-468D-922D-48785307A50F}" type="pres">
      <dgm:prSet presAssocID="{B4CEB249-A733-4C57-8733-BF0FB41CC3A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F0681F5-3B40-4DCA-97F8-F69DB0B68F45}" type="pres">
      <dgm:prSet presAssocID="{B4CEB249-A733-4C57-8733-BF0FB41CC3AF}" presName="parentText" presStyleLbl="node1" presStyleIdx="2" presStyleCnt="3" custScaleX="1241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ACDE4-00C8-47F4-8B10-84524A581AF1}" type="pres">
      <dgm:prSet presAssocID="{B4CEB249-A733-4C57-8733-BF0FB41CC3AF}" presName="negativeSpace" presStyleCnt="0"/>
      <dgm:spPr/>
    </dgm:pt>
    <dgm:pt modelId="{62AF511D-8031-4CCB-A098-3ED5253CB60D}" type="pres">
      <dgm:prSet presAssocID="{B4CEB249-A733-4C57-8733-BF0FB41CC3A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70F74CE-3FBA-49DE-ABF9-8452E0A859CB}" type="presOf" srcId="{B4CEB249-A733-4C57-8733-BF0FB41CC3AF}" destId="{0F0681F5-3B40-4DCA-97F8-F69DB0B68F45}" srcOrd="1" destOrd="0" presId="urn:microsoft.com/office/officeart/2005/8/layout/list1"/>
    <dgm:cxn modelId="{F54D0E32-BDC0-4252-88A4-7E5349AAECA4}" type="presOf" srcId="{0AFC604C-C93C-4105-BA86-1DF1419D5F58}" destId="{0CA7F9FC-D517-4209-B544-6D350C723012}" srcOrd="1" destOrd="0" presId="urn:microsoft.com/office/officeart/2005/8/layout/list1"/>
    <dgm:cxn modelId="{EBD58D92-E13A-4181-9432-88855D80F57F}" type="presOf" srcId="{8DF10AC1-4127-431E-9CDF-B63B8A27B526}" destId="{D4C2BB0B-1DB6-4EAD-BF06-B0C572079D17}" srcOrd="0" destOrd="0" presId="urn:microsoft.com/office/officeart/2005/8/layout/list1"/>
    <dgm:cxn modelId="{6FEC6A40-94F7-4637-B8EE-60556529A135}" type="presOf" srcId="{0AFC604C-C93C-4105-BA86-1DF1419D5F58}" destId="{9125FDAB-5A98-4369-A202-99E4FC7FAD4C}" srcOrd="0" destOrd="0" presId="urn:microsoft.com/office/officeart/2005/8/layout/list1"/>
    <dgm:cxn modelId="{AC73321F-CEB2-4DC6-87C8-C20663B34D8F}" type="presOf" srcId="{B9C16DD7-8222-4E8D-9760-4995A6DCCCFB}" destId="{3008A1DD-7776-4F4A-B25F-B40BE64D1679}" srcOrd="0" destOrd="0" presId="urn:microsoft.com/office/officeart/2005/8/layout/list1"/>
    <dgm:cxn modelId="{537ED5F4-53A3-4EC7-9A41-DC1D79D92E2F}" srcId="{B9C16DD7-8222-4E8D-9760-4995A6DCCCFB}" destId="{B4CEB249-A733-4C57-8733-BF0FB41CC3AF}" srcOrd="2" destOrd="0" parTransId="{4EE08A01-9DEF-485B-AEB1-01950D48EA8C}" sibTransId="{3DB830DC-92D9-4407-9BD0-016BD6C54454}"/>
    <dgm:cxn modelId="{E304B8B4-B477-4A7A-8F8F-CA73F9E71313}" srcId="{B9C16DD7-8222-4E8D-9760-4995A6DCCCFB}" destId="{8DF10AC1-4127-431E-9CDF-B63B8A27B526}" srcOrd="1" destOrd="0" parTransId="{7E7DAB63-1FEE-4A2B-95AF-F61DBF05EBC4}" sibTransId="{A811096D-A179-44B7-BCEC-61D8B0805DB7}"/>
    <dgm:cxn modelId="{3CD5CCCA-A6F2-49A2-93B4-792C3B3F4F79}" type="presOf" srcId="{B4CEB249-A733-4C57-8733-BF0FB41CC3AF}" destId="{484FE597-5524-468D-922D-48785307A50F}" srcOrd="0" destOrd="0" presId="urn:microsoft.com/office/officeart/2005/8/layout/list1"/>
    <dgm:cxn modelId="{DD922EAC-4214-4D6F-9178-6B2B5320CF31}" type="presOf" srcId="{8DF10AC1-4127-431E-9CDF-B63B8A27B526}" destId="{B4A1AFE4-1011-400E-9294-0F5E6438D08C}" srcOrd="1" destOrd="0" presId="urn:microsoft.com/office/officeart/2005/8/layout/list1"/>
    <dgm:cxn modelId="{4FC7CA11-C3B6-4D9A-A4BD-FC659C3FFAF2}" srcId="{B9C16DD7-8222-4E8D-9760-4995A6DCCCFB}" destId="{0AFC604C-C93C-4105-BA86-1DF1419D5F58}" srcOrd="0" destOrd="0" parTransId="{987AA0B9-BD64-48FF-9EEB-1D38DE52D9B8}" sibTransId="{39503C10-EFC3-4128-A584-AD39090AA90B}"/>
    <dgm:cxn modelId="{27605AE1-C063-4BA2-8EA7-6236216C5A2F}" type="presParOf" srcId="{3008A1DD-7776-4F4A-B25F-B40BE64D1679}" destId="{4F3EB348-B303-42ED-92A1-940A47C3625C}" srcOrd="0" destOrd="0" presId="urn:microsoft.com/office/officeart/2005/8/layout/list1"/>
    <dgm:cxn modelId="{768D3795-7B56-414E-B1C3-0377047A0807}" type="presParOf" srcId="{4F3EB348-B303-42ED-92A1-940A47C3625C}" destId="{9125FDAB-5A98-4369-A202-99E4FC7FAD4C}" srcOrd="0" destOrd="0" presId="urn:microsoft.com/office/officeart/2005/8/layout/list1"/>
    <dgm:cxn modelId="{158C236B-8273-4854-8D54-8DF05E24AA70}" type="presParOf" srcId="{4F3EB348-B303-42ED-92A1-940A47C3625C}" destId="{0CA7F9FC-D517-4209-B544-6D350C723012}" srcOrd="1" destOrd="0" presId="urn:microsoft.com/office/officeart/2005/8/layout/list1"/>
    <dgm:cxn modelId="{AA999BB2-066B-4AC7-86FA-BE68035F8270}" type="presParOf" srcId="{3008A1DD-7776-4F4A-B25F-B40BE64D1679}" destId="{671147B5-D847-4A66-9916-646187B68B84}" srcOrd="1" destOrd="0" presId="urn:microsoft.com/office/officeart/2005/8/layout/list1"/>
    <dgm:cxn modelId="{D86A2638-4CBD-4727-9076-27C6FF1955C5}" type="presParOf" srcId="{3008A1DD-7776-4F4A-B25F-B40BE64D1679}" destId="{3F6770CA-3141-4237-9748-3DC135E2517F}" srcOrd="2" destOrd="0" presId="urn:microsoft.com/office/officeart/2005/8/layout/list1"/>
    <dgm:cxn modelId="{F94AB73E-2180-4283-860E-91287AD9F7A2}" type="presParOf" srcId="{3008A1DD-7776-4F4A-B25F-B40BE64D1679}" destId="{AE1465A0-A46D-4D48-AF9F-E04EF2276F96}" srcOrd="3" destOrd="0" presId="urn:microsoft.com/office/officeart/2005/8/layout/list1"/>
    <dgm:cxn modelId="{C11A9C7A-B8DA-4EFA-BA87-5B77CE2DBC65}" type="presParOf" srcId="{3008A1DD-7776-4F4A-B25F-B40BE64D1679}" destId="{3EE3A3CB-E7F3-4928-8700-9C4791D5B355}" srcOrd="4" destOrd="0" presId="urn:microsoft.com/office/officeart/2005/8/layout/list1"/>
    <dgm:cxn modelId="{1F99EB27-8F66-4418-BE47-11413A44E17A}" type="presParOf" srcId="{3EE3A3CB-E7F3-4928-8700-9C4791D5B355}" destId="{D4C2BB0B-1DB6-4EAD-BF06-B0C572079D17}" srcOrd="0" destOrd="0" presId="urn:microsoft.com/office/officeart/2005/8/layout/list1"/>
    <dgm:cxn modelId="{1B67E1C5-A5ED-4209-9B20-0FB9A0EAAC99}" type="presParOf" srcId="{3EE3A3CB-E7F3-4928-8700-9C4791D5B355}" destId="{B4A1AFE4-1011-400E-9294-0F5E6438D08C}" srcOrd="1" destOrd="0" presId="urn:microsoft.com/office/officeart/2005/8/layout/list1"/>
    <dgm:cxn modelId="{E276920F-A3BC-4AE6-81FD-5BE18BE9B398}" type="presParOf" srcId="{3008A1DD-7776-4F4A-B25F-B40BE64D1679}" destId="{5AFC35E3-244D-48F2-B692-9F28B0773754}" srcOrd="5" destOrd="0" presId="urn:microsoft.com/office/officeart/2005/8/layout/list1"/>
    <dgm:cxn modelId="{02D5ECA4-0E54-495B-8E02-AD82EBA17ADC}" type="presParOf" srcId="{3008A1DD-7776-4F4A-B25F-B40BE64D1679}" destId="{B1856A5C-0D4A-4D73-A945-7FC3DD3FEF06}" srcOrd="6" destOrd="0" presId="urn:microsoft.com/office/officeart/2005/8/layout/list1"/>
    <dgm:cxn modelId="{F528F848-74A6-4042-BA72-5A0A0F0B8C3B}" type="presParOf" srcId="{3008A1DD-7776-4F4A-B25F-B40BE64D1679}" destId="{ACC1537C-62C6-4933-9D5D-4DC689A24182}" srcOrd="7" destOrd="0" presId="urn:microsoft.com/office/officeart/2005/8/layout/list1"/>
    <dgm:cxn modelId="{F39EC381-FD69-46EF-8F7D-5C7864A6B3F7}" type="presParOf" srcId="{3008A1DD-7776-4F4A-B25F-B40BE64D1679}" destId="{ADEB0D03-A1F5-4F3D-951E-50EC1A423883}" srcOrd="8" destOrd="0" presId="urn:microsoft.com/office/officeart/2005/8/layout/list1"/>
    <dgm:cxn modelId="{5F811977-57C5-44BC-A65B-1FDB8F55111E}" type="presParOf" srcId="{ADEB0D03-A1F5-4F3D-951E-50EC1A423883}" destId="{484FE597-5524-468D-922D-48785307A50F}" srcOrd="0" destOrd="0" presId="urn:microsoft.com/office/officeart/2005/8/layout/list1"/>
    <dgm:cxn modelId="{D3B7154E-65E2-4187-B54E-D131DB75562C}" type="presParOf" srcId="{ADEB0D03-A1F5-4F3D-951E-50EC1A423883}" destId="{0F0681F5-3B40-4DCA-97F8-F69DB0B68F45}" srcOrd="1" destOrd="0" presId="urn:microsoft.com/office/officeart/2005/8/layout/list1"/>
    <dgm:cxn modelId="{B0116122-9BC1-4D11-AE49-7A451F14CB88}" type="presParOf" srcId="{3008A1DD-7776-4F4A-B25F-B40BE64D1679}" destId="{65AACDE4-00C8-47F4-8B10-84524A581AF1}" srcOrd="9" destOrd="0" presId="urn:microsoft.com/office/officeart/2005/8/layout/list1"/>
    <dgm:cxn modelId="{5869D98A-DA02-4C2D-B479-AD134B9B9EFF}" type="presParOf" srcId="{3008A1DD-7776-4F4A-B25F-B40BE64D1679}" destId="{62AF511D-8031-4CCB-A098-3ED5253CB60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101210-DB6C-4CA2-80A3-63E942E8899E}">
      <dsp:nvSpPr>
        <dsp:cNvPr id="0" name=""/>
        <dsp:cNvSpPr/>
      </dsp:nvSpPr>
      <dsp:spPr>
        <a:xfrm>
          <a:off x="0" y="4752055"/>
          <a:ext cx="4643887" cy="44955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Выдача  88 паспортов готовности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 отопительному периоду</a:t>
          </a:r>
          <a:endParaRPr lang="ru-RU" sz="14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4752055"/>
        <a:ext cx="4643887" cy="449552"/>
      </dsp:txXfrm>
    </dsp:sp>
    <dsp:sp modelId="{6BECAA93-E0AF-4EE1-962C-774EAC713209}">
      <dsp:nvSpPr>
        <dsp:cNvPr id="0" name=""/>
        <dsp:cNvSpPr/>
      </dsp:nvSpPr>
      <dsp:spPr>
        <a:xfrm rot="10800000">
          <a:off x="0" y="1603522"/>
          <a:ext cx="4643887" cy="3164324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Постановление администрации от 18 мая 2015 года № 293 «О подготовке жилищно-коммунального хозяйства, объектов социальной сферы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 «Город Пикалево» к осенне-зимнему периоду 2015-2016 годов»</a:t>
          </a:r>
          <a:endParaRPr lang="ru-RU" sz="1400" b="0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1603522"/>
        <a:ext cx="4643887" cy="1110677"/>
      </dsp:txXfrm>
    </dsp:sp>
    <dsp:sp modelId="{C52F069A-3804-48A4-9DFB-1C61E66BF26A}">
      <dsp:nvSpPr>
        <dsp:cNvPr id="0" name=""/>
        <dsp:cNvSpPr/>
      </dsp:nvSpPr>
      <dsp:spPr>
        <a:xfrm>
          <a:off x="2267" y="2655002"/>
          <a:ext cx="4639351" cy="10629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Постановление администрации от 09 июня 2015 года № 327 «Об утверждении программы проведения проверки готовности к отопительному периоду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2015-2016 годов» </a:t>
          </a:r>
          <a:endParaRPr lang="ru-RU" sz="1400" b="0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67" y="2655002"/>
        <a:ext cx="4639351" cy="1062984"/>
      </dsp:txXfrm>
    </dsp:sp>
    <dsp:sp modelId="{19337C66-C746-46A9-AC9F-E339C747A2FD}">
      <dsp:nvSpPr>
        <dsp:cNvPr id="0" name=""/>
        <dsp:cNvSpPr/>
      </dsp:nvSpPr>
      <dsp:spPr>
        <a:xfrm rot="10800000">
          <a:off x="0" y="121"/>
          <a:ext cx="4643887" cy="1619193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энергетики Российской Федерации от 12 марта 2013 года № 103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«Об утверждении Правил оценки готовности к отопительному периоду»</a:t>
          </a:r>
          <a:endParaRPr lang="ru-RU" sz="1400" b="0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10800000">
        <a:off x="0" y="121"/>
        <a:ext cx="4643887" cy="1619193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1A5618-A33F-4ED8-96F7-BD2661B3FF61}">
      <dsp:nvSpPr>
        <dsp:cNvPr id="0" name=""/>
        <dsp:cNvSpPr/>
      </dsp:nvSpPr>
      <dsp:spPr>
        <a:xfrm>
          <a:off x="0" y="8122"/>
          <a:ext cx="7427344" cy="9062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строительства нового кладбища –                             26,2 млн. рублей</a:t>
          </a:r>
          <a:endParaRPr lang="ru-RU" sz="2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8122"/>
        <a:ext cx="7427344" cy="906277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48C4AB-759E-414E-957E-F002F5C9B87F}">
      <dsp:nvSpPr>
        <dsp:cNvPr id="0" name=""/>
        <dsp:cNvSpPr/>
      </dsp:nvSpPr>
      <dsp:spPr>
        <a:xfrm>
          <a:off x="0" y="572758"/>
          <a:ext cx="4572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E4EE82-7C54-4E0B-9388-3140DCCFE62F}">
      <dsp:nvSpPr>
        <dsp:cNvPr id="0" name=""/>
        <dsp:cNvSpPr/>
      </dsp:nvSpPr>
      <dsp:spPr>
        <a:xfrm>
          <a:off x="228600" y="103006"/>
          <a:ext cx="4112514" cy="7649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от продажи муниципального имущества –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8 млн.руб. (нежилые помещения – 4,7 млн.руб.,  земельные участки – 3,3 млн.руб.)</a:t>
          </a:r>
          <a:endParaRPr lang="ru-RU" sz="1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8600" y="103006"/>
        <a:ext cx="4112514" cy="764951"/>
      </dsp:txXfrm>
    </dsp:sp>
    <dsp:sp modelId="{9E104A72-20D5-4C17-B2AD-C5C8752E4127}">
      <dsp:nvSpPr>
        <dsp:cNvPr id="0" name=""/>
        <dsp:cNvSpPr/>
      </dsp:nvSpPr>
      <dsp:spPr>
        <a:xfrm>
          <a:off x="0" y="1340723"/>
          <a:ext cx="4572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07817D-0C46-4C53-B9D7-8DF831B54E00}">
      <dsp:nvSpPr>
        <dsp:cNvPr id="0" name=""/>
        <dsp:cNvSpPr/>
      </dsp:nvSpPr>
      <dsp:spPr>
        <a:xfrm>
          <a:off x="228600" y="1184758"/>
          <a:ext cx="4078109" cy="4511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от продажи акций ОАО «Пикалевская горсеть» - 970 тыс.руб.</a:t>
          </a:r>
          <a:endParaRPr lang="ru-RU" sz="1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8600" y="1184758"/>
        <a:ext cx="4078109" cy="451165"/>
      </dsp:txXfrm>
    </dsp:sp>
    <dsp:sp modelId="{0BC7442C-5942-4C37-815E-D9BB5338E834}">
      <dsp:nvSpPr>
        <dsp:cNvPr id="0" name=""/>
        <dsp:cNvSpPr/>
      </dsp:nvSpPr>
      <dsp:spPr>
        <a:xfrm>
          <a:off x="0" y="2340374"/>
          <a:ext cx="4572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9BD740-9162-48B9-8E78-9927FA021AAF}">
      <dsp:nvSpPr>
        <dsp:cNvPr id="0" name=""/>
        <dsp:cNvSpPr/>
      </dsp:nvSpPr>
      <dsp:spPr>
        <a:xfrm>
          <a:off x="228600" y="1952723"/>
          <a:ext cx="4060891" cy="6828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от аренды имущества – 27,6 млн.руб. (нежилые помещения – 9,6 млн.руб.,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земельные участки – 18 млн.руб.)</a:t>
          </a:r>
          <a:endParaRPr lang="ru-RU" sz="1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8600" y="1952723"/>
        <a:ext cx="4060891" cy="682850"/>
      </dsp:txXfrm>
    </dsp:sp>
    <dsp:sp modelId="{06AD0EC1-9866-49DD-8B9A-4E0C087061F3}">
      <dsp:nvSpPr>
        <dsp:cNvPr id="0" name=""/>
        <dsp:cNvSpPr/>
      </dsp:nvSpPr>
      <dsp:spPr>
        <a:xfrm>
          <a:off x="0" y="3247574"/>
          <a:ext cx="4572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2459D0-C2C9-4F2E-B808-61BFE1609814}">
      <dsp:nvSpPr>
        <dsp:cNvPr id="0" name=""/>
        <dsp:cNvSpPr/>
      </dsp:nvSpPr>
      <dsp:spPr>
        <a:xfrm>
          <a:off x="228600" y="2952374"/>
          <a:ext cx="4164104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плата за наём муниципального жилого фонда – 2,4 млн.руб.</a:t>
          </a:r>
          <a:endParaRPr lang="ru-RU" sz="1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8600" y="2952374"/>
        <a:ext cx="4164104" cy="590400"/>
      </dsp:txXfrm>
    </dsp:sp>
    <dsp:sp modelId="{10E4575E-C193-4D4B-B363-8E198FFBB52E}">
      <dsp:nvSpPr>
        <dsp:cNvPr id="0" name=""/>
        <dsp:cNvSpPr/>
      </dsp:nvSpPr>
      <dsp:spPr>
        <a:xfrm>
          <a:off x="0" y="4156194"/>
          <a:ext cx="45720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A614D1-9371-475A-B332-E1AEF8513BF8}">
      <dsp:nvSpPr>
        <dsp:cNvPr id="0" name=""/>
        <dsp:cNvSpPr/>
      </dsp:nvSpPr>
      <dsp:spPr>
        <a:xfrm>
          <a:off x="228600" y="3859574"/>
          <a:ext cx="4155559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часть прибыли муниципальных унитарных предприятий – 300 тыс.руб.</a:t>
          </a:r>
          <a:endParaRPr lang="ru-RU" sz="1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8600" y="3859574"/>
        <a:ext cx="4155559" cy="59040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48C4AB-759E-414E-957E-F002F5C9B87F}">
      <dsp:nvSpPr>
        <dsp:cNvPr id="0" name=""/>
        <dsp:cNvSpPr/>
      </dsp:nvSpPr>
      <dsp:spPr>
        <a:xfrm>
          <a:off x="0" y="661362"/>
          <a:ext cx="401209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E4EE82-7C54-4E0B-9388-3140DCCFE62F}">
      <dsp:nvSpPr>
        <dsp:cNvPr id="0" name=""/>
        <dsp:cNvSpPr/>
      </dsp:nvSpPr>
      <dsp:spPr>
        <a:xfrm>
          <a:off x="114340" y="23645"/>
          <a:ext cx="3769863" cy="11100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153" tIns="0" rIns="106153" bIns="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по арендной плате за муниципальное имущество – 2,6 млн.руб. </a:t>
          </a:r>
        </a:p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(в т.ч. задолженность прошлых лет </a:t>
          </a:r>
        </a:p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1,6 млн.руб.)</a:t>
          </a:r>
          <a:endParaRPr lang="ru-RU" sz="15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4340" y="23645"/>
        <a:ext cx="3769863" cy="1110037"/>
      </dsp:txXfrm>
    </dsp:sp>
    <dsp:sp modelId="{9E104A72-20D5-4C17-B2AD-C5C8752E4127}">
      <dsp:nvSpPr>
        <dsp:cNvPr id="0" name=""/>
        <dsp:cNvSpPr/>
      </dsp:nvSpPr>
      <dsp:spPr>
        <a:xfrm>
          <a:off x="0" y="1947476"/>
          <a:ext cx="401209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07817D-0C46-4C53-B9D7-8DF831B54E00}">
      <dsp:nvSpPr>
        <dsp:cNvPr id="0" name=""/>
        <dsp:cNvSpPr/>
      </dsp:nvSpPr>
      <dsp:spPr>
        <a:xfrm>
          <a:off x="148844" y="1649187"/>
          <a:ext cx="3688389" cy="77923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153" tIns="0" rIns="106153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по договорам коммерческого найма жилых помещений – 24 тыс.руб. </a:t>
          </a:r>
          <a:endParaRPr lang="ru-RU" sz="15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8844" y="1649187"/>
        <a:ext cx="3688389" cy="779233"/>
      </dsp:txXfrm>
    </dsp:sp>
    <dsp:sp modelId="{0BC7442C-5942-4C37-815E-D9BB5338E834}">
      <dsp:nvSpPr>
        <dsp:cNvPr id="0" name=""/>
        <dsp:cNvSpPr/>
      </dsp:nvSpPr>
      <dsp:spPr>
        <a:xfrm>
          <a:off x="0" y="3610161"/>
          <a:ext cx="401209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9BD740-9162-48B9-8E78-9927FA021AAF}">
      <dsp:nvSpPr>
        <dsp:cNvPr id="0" name=""/>
        <dsp:cNvSpPr/>
      </dsp:nvSpPr>
      <dsp:spPr>
        <a:xfrm>
          <a:off x="200604" y="2926676"/>
          <a:ext cx="3619329" cy="11558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153" tIns="0" rIns="106153" bIns="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● по арендной плате за земельные участки – 10 млн.руб. </a:t>
          </a:r>
        </a:p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(в т.ч. задолженность прошлых лет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7,4 млн.руб.)</a:t>
          </a:r>
          <a:endParaRPr lang="ru-RU" sz="15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0604" y="2926676"/>
        <a:ext cx="3619329" cy="1155804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184CB6-553F-47A2-ACD6-AF42EE7C69D2}">
      <dsp:nvSpPr>
        <dsp:cNvPr id="0" name=""/>
        <dsp:cNvSpPr/>
      </dsp:nvSpPr>
      <dsp:spPr>
        <a:xfrm>
          <a:off x="0" y="1317678"/>
          <a:ext cx="8617789" cy="5711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25400" prst="relaxedInset"/>
          <a:bevelB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617893-44FD-474C-B1B9-A51446FD3474}">
      <dsp:nvSpPr>
        <dsp:cNvPr id="0" name=""/>
        <dsp:cNvSpPr/>
      </dsp:nvSpPr>
      <dsp:spPr>
        <a:xfrm>
          <a:off x="430889" y="86091"/>
          <a:ext cx="7774986" cy="142198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012" tIns="0" rIns="22801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На учёте нуждающихся в улучшении жилищных условий состоит: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2013 г. – 100 семей,  2014 г. – 64 семьи,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2015 г. - 58 семей, из них состоящих на учёте нуждающихся в жилых помещениях до 01.03.2005 – 38 семей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0889" y="86091"/>
        <a:ext cx="7774986" cy="1421983"/>
      </dsp:txXfrm>
    </dsp:sp>
    <dsp:sp modelId="{B4C7DD40-3E5F-438F-8E3C-32F7E88FAB03}">
      <dsp:nvSpPr>
        <dsp:cNvPr id="0" name=""/>
        <dsp:cNvSpPr/>
      </dsp:nvSpPr>
      <dsp:spPr>
        <a:xfrm>
          <a:off x="0" y="2842039"/>
          <a:ext cx="861778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D6CB6ED-FBDD-4EBD-BCA2-D54D4DF69F7A}">
      <dsp:nvSpPr>
        <dsp:cNvPr id="0" name=""/>
        <dsp:cNvSpPr/>
      </dsp:nvSpPr>
      <dsp:spPr>
        <a:xfrm>
          <a:off x="430889" y="1826522"/>
          <a:ext cx="7843092" cy="141403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012" tIns="0" rIns="22801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Реализация муниципальной программы «Обеспечение качественным жильём молодых семей»: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Предоставление социальной выплаты 4 молодым семьям на приобретение жилья – 4,2 млн.руб.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На 2016 год предусмотрены субсидии 6 семьям на 8,9 млн.руб.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0889" y="1826522"/>
        <a:ext cx="7843092" cy="1414036"/>
      </dsp:txXfrm>
    </dsp:sp>
    <dsp:sp modelId="{2238741F-1DF4-440C-B5B6-5D9420990C7A}">
      <dsp:nvSpPr>
        <dsp:cNvPr id="0" name=""/>
        <dsp:cNvSpPr/>
      </dsp:nvSpPr>
      <dsp:spPr>
        <a:xfrm>
          <a:off x="0" y="4522678"/>
          <a:ext cx="861778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C309A1-0B27-4272-B063-57541C33C6ED}">
      <dsp:nvSpPr>
        <dsp:cNvPr id="0" name=""/>
        <dsp:cNvSpPr/>
      </dsp:nvSpPr>
      <dsp:spPr>
        <a:xfrm>
          <a:off x="430889" y="3668239"/>
          <a:ext cx="7875909" cy="120002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012" tIns="0" rIns="22801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Приватизировано жилого фонда: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2014 г. - 66 квартир (3500,7 кв.м), 7 комнат (124,9 кв.м);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2015 г. – 96 квартир (5030,1 кв.м), 8 комнат (130,9 кв.м)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0889" y="3668239"/>
        <a:ext cx="7875909" cy="1200023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08D5DA-8CD1-4F55-8765-FDF7A2D84FBE}">
      <dsp:nvSpPr>
        <dsp:cNvPr id="0" name=""/>
        <dsp:cNvSpPr/>
      </dsp:nvSpPr>
      <dsp:spPr>
        <a:xfrm>
          <a:off x="2785" y="119492"/>
          <a:ext cx="6621276" cy="10348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Расходы на реализацию полномочий в сфере культуры – 34,8 млн.руб.</a:t>
          </a:r>
          <a:endParaRPr lang="ru-RU" sz="24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785" y="119492"/>
        <a:ext cx="6621276" cy="1034822"/>
      </dsp:txXfrm>
    </dsp:sp>
    <dsp:sp modelId="{C027CE26-A607-452F-B018-D0FDB890393D}">
      <dsp:nvSpPr>
        <dsp:cNvPr id="0" name=""/>
        <dsp:cNvSpPr/>
      </dsp:nvSpPr>
      <dsp:spPr>
        <a:xfrm>
          <a:off x="664913" y="1154314"/>
          <a:ext cx="662127" cy="473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420"/>
              </a:lnTo>
              <a:lnTo>
                <a:pt x="662127" y="473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A8DCF2-F2B1-4353-821B-FA7C8FAED9F4}">
      <dsp:nvSpPr>
        <dsp:cNvPr id="0" name=""/>
        <dsp:cNvSpPr/>
      </dsp:nvSpPr>
      <dsp:spPr>
        <a:xfrm>
          <a:off x="1327040" y="1312121"/>
          <a:ext cx="7417341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21,1 млн.руб. – средства бюджета МО «Город Пикалево»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1312121"/>
        <a:ext cx="7417341" cy="631227"/>
      </dsp:txXfrm>
    </dsp:sp>
    <dsp:sp modelId="{B35F54FD-F780-45E7-AC96-238B5BAEA173}">
      <dsp:nvSpPr>
        <dsp:cNvPr id="0" name=""/>
        <dsp:cNvSpPr/>
      </dsp:nvSpPr>
      <dsp:spPr>
        <a:xfrm>
          <a:off x="664913" y="1154314"/>
          <a:ext cx="662127" cy="1262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2455"/>
              </a:lnTo>
              <a:lnTo>
                <a:pt x="662127" y="1262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DAC4CE-5D04-4651-9577-849B97924026}">
      <dsp:nvSpPr>
        <dsp:cNvPr id="0" name=""/>
        <dsp:cNvSpPr/>
      </dsp:nvSpPr>
      <dsp:spPr>
        <a:xfrm>
          <a:off x="1327040" y="2101156"/>
          <a:ext cx="7434611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3,9 млн.руб. – средства бюджета Бокситогорского муниципального района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2101156"/>
        <a:ext cx="7434611" cy="631227"/>
      </dsp:txXfrm>
    </dsp:sp>
    <dsp:sp modelId="{F479BF42-5DA9-4C1B-8AAB-1BA62B5FD05B}">
      <dsp:nvSpPr>
        <dsp:cNvPr id="0" name=""/>
        <dsp:cNvSpPr/>
      </dsp:nvSpPr>
      <dsp:spPr>
        <a:xfrm>
          <a:off x="664913" y="1154314"/>
          <a:ext cx="662127" cy="2051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1490"/>
              </a:lnTo>
              <a:lnTo>
                <a:pt x="662127" y="20514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D23467-01AC-4DDB-AE56-897C9A1F6A84}">
      <dsp:nvSpPr>
        <dsp:cNvPr id="0" name=""/>
        <dsp:cNvSpPr/>
      </dsp:nvSpPr>
      <dsp:spPr>
        <a:xfrm>
          <a:off x="1327040" y="2890191"/>
          <a:ext cx="7372589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7,4 млн.руб. – средства областного бюджета Ленинградской области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2890191"/>
        <a:ext cx="7372589" cy="631227"/>
      </dsp:txXfrm>
    </dsp:sp>
    <dsp:sp modelId="{4182F037-AD18-407C-866B-65AC54393E38}">
      <dsp:nvSpPr>
        <dsp:cNvPr id="0" name=""/>
        <dsp:cNvSpPr/>
      </dsp:nvSpPr>
      <dsp:spPr>
        <a:xfrm>
          <a:off x="664913" y="1154314"/>
          <a:ext cx="662127" cy="2840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0525"/>
              </a:lnTo>
              <a:lnTo>
                <a:pt x="662127" y="28405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4D05D-34AF-46BD-AF86-7CEC0A1DCAFF}">
      <dsp:nvSpPr>
        <dsp:cNvPr id="0" name=""/>
        <dsp:cNvSpPr/>
      </dsp:nvSpPr>
      <dsp:spPr>
        <a:xfrm>
          <a:off x="1327040" y="3679225"/>
          <a:ext cx="7372589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1,6 млн.руб. – предпринимательская деятельность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3679225"/>
        <a:ext cx="7372589" cy="631227"/>
      </dsp:txXfrm>
    </dsp:sp>
    <dsp:sp modelId="{5B6ACA9F-C181-48AA-A24E-862BF67AF396}">
      <dsp:nvSpPr>
        <dsp:cNvPr id="0" name=""/>
        <dsp:cNvSpPr/>
      </dsp:nvSpPr>
      <dsp:spPr>
        <a:xfrm>
          <a:off x="664913" y="1154314"/>
          <a:ext cx="601358" cy="3629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9560"/>
              </a:lnTo>
              <a:lnTo>
                <a:pt x="601358" y="36295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2D180-5A32-473D-9353-FB37CA7F5294}">
      <dsp:nvSpPr>
        <dsp:cNvPr id="0" name=""/>
        <dsp:cNvSpPr/>
      </dsp:nvSpPr>
      <dsp:spPr>
        <a:xfrm>
          <a:off x="1266271" y="4468260"/>
          <a:ext cx="7425592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0,7 млн.руб. – средства благотворительности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266271" y="4468260"/>
        <a:ext cx="7425592" cy="631227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08D5DA-8CD1-4F55-8765-FDF7A2D84FBE}">
      <dsp:nvSpPr>
        <dsp:cNvPr id="0" name=""/>
        <dsp:cNvSpPr/>
      </dsp:nvSpPr>
      <dsp:spPr>
        <a:xfrm>
          <a:off x="2785" y="119492"/>
          <a:ext cx="6621276" cy="10348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Расходы на реализацию полномочий в сфере физической культуры и спорта – 38,2 млн.руб.</a:t>
          </a:r>
          <a:endParaRPr lang="ru-RU" sz="24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785" y="119492"/>
        <a:ext cx="6621276" cy="1034822"/>
      </dsp:txXfrm>
    </dsp:sp>
    <dsp:sp modelId="{C027CE26-A607-452F-B018-D0FDB890393D}">
      <dsp:nvSpPr>
        <dsp:cNvPr id="0" name=""/>
        <dsp:cNvSpPr/>
      </dsp:nvSpPr>
      <dsp:spPr>
        <a:xfrm>
          <a:off x="664913" y="1154314"/>
          <a:ext cx="662127" cy="473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420"/>
              </a:lnTo>
              <a:lnTo>
                <a:pt x="662127" y="473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A8DCF2-F2B1-4353-821B-FA7C8FAED9F4}">
      <dsp:nvSpPr>
        <dsp:cNvPr id="0" name=""/>
        <dsp:cNvSpPr/>
      </dsp:nvSpPr>
      <dsp:spPr>
        <a:xfrm>
          <a:off x="1327040" y="1312121"/>
          <a:ext cx="7417341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21,1 млн.руб. – средства бюджета МО «Город Пикалево»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1312121"/>
        <a:ext cx="7417341" cy="631227"/>
      </dsp:txXfrm>
    </dsp:sp>
    <dsp:sp modelId="{B35F54FD-F780-45E7-AC96-238B5BAEA173}">
      <dsp:nvSpPr>
        <dsp:cNvPr id="0" name=""/>
        <dsp:cNvSpPr/>
      </dsp:nvSpPr>
      <dsp:spPr>
        <a:xfrm>
          <a:off x="664913" y="1154314"/>
          <a:ext cx="662127" cy="1262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2455"/>
              </a:lnTo>
              <a:lnTo>
                <a:pt x="662127" y="12624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DAC4CE-5D04-4651-9577-849B97924026}">
      <dsp:nvSpPr>
        <dsp:cNvPr id="0" name=""/>
        <dsp:cNvSpPr/>
      </dsp:nvSpPr>
      <dsp:spPr>
        <a:xfrm>
          <a:off x="1327040" y="2101156"/>
          <a:ext cx="7434611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0,1 млн.руб. – средства бюджета Бокситогорского муниципального района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2101156"/>
        <a:ext cx="7434611" cy="631227"/>
      </dsp:txXfrm>
    </dsp:sp>
    <dsp:sp modelId="{F479BF42-5DA9-4C1B-8AAB-1BA62B5FD05B}">
      <dsp:nvSpPr>
        <dsp:cNvPr id="0" name=""/>
        <dsp:cNvSpPr/>
      </dsp:nvSpPr>
      <dsp:spPr>
        <a:xfrm>
          <a:off x="664913" y="1154314"/>
          <a:ext cx="662127" cy="2051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1490"/>
              </a:lnTo>
              <a:lnTo>
                <a:pt x="662127" y="20514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D23467-01AC-4DDB-AE56-897C9A1F6A84}">
      <dsp:nvSpPr>
        <dsp:cNvPr id="0" name=""/>
        <dsp:cNvSpPr/>
      </dsp:nvSpPr>
      <dsp:spPr>
        <a:xfrm>
          <a:off x="1327040" y="2890191"/>
          <a:ext cx="7372589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0,3 млн.руб. – средства федерального бюджета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2890191"/>
        <a:ext cx="7372589" cy="631227"/>
      </dsp:txXfrm>
    </dsp:sp>
    <dsp:sp modelId="{4182F037-AD18-407C-866B-65AC54393E38}">
      <dsp:nvSpPr>
        <dsp:cNvPr id="0" name=""/>
        <dsp:cNvSpPr/>
      </dsp:nvSpPr>
      <dsp:spPr>
        <a:xfrm>
          <a:off x="664913" y="1154314"/>
          <a:ext cx="662127" cy="2840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0525"/>
              </a:lnTo>
              <a:lnTo>
                <a:pt x="662127" y="28405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4D05D-34AF-46BD-AF86-7CEC0A1DCAFF}">
      <dsp:nvSpPr>
        <dsp:cNvPr id="0" name=""/>
        <dsp:cNvSpPr/>
      </dsp:nvSpPr>
      <dsp:spPr>
        <a:xfrm>
          <a:off x="1327040" y="3679225"/>
          <a:ext cx="7372589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0,2 млн.руб. – средства областного бюджета Ленинградской области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27040" y="3679225"/>
        <a:ext cx="7372589" cy="631227"/>
      </dsp:txXfrm>
    </dsp:sp>
    <dsp:sp modelId="{5B6ACA9F-C181-48AA-A24E-862BF67AF396}">
      <dsp:nvSpPr>
        <dsp:cNvPr id="0" name=""/>
        <dsp:cNvSpPr/>
      </dsp:nvSpPr>
      <dsp:spPr>
        <a:xfrm>
          <a:off x="664913" y="1154314"/>
          <a:ext cx="601358" cy="3629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9560"/>
              </a:lnTo>
              <a:lnTo>
                <a:pt x="601358" y="36295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2D180-5A32-473D-9353-FB37CA7F5294}">
      <dsp:nvSpPr>
        <dsp:cNvPr id="0" name=""/>
        <dsp:cNvSpPr/>
      </dsp:nvSpPr>
      <dsp:spPr>
        <a:xfrm>
          <a:off x="1266271" y="4468260"/>
          <a:ext cx="7425592" cy="631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6,9 млн.руб. – предпринимательская деятельность</a:t>
          </a:r>
          <a:endParaRPr lang="ru-RU" sz="20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266271" y="4468260"/>
        <a:ext cx="7425592" cy="631227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03934C-586B-45C8-B2F1-5A5D555B2F08}">
      <dsp:nvSpPr>
        <dsp:cNvPr id="0" name=""/>
        <dsp:cNvSpPr/>
      </dsp:nvSpPr>
      <dsp:spPr>
        <a:xfrm>
          <a:off x="293211" y="603770"/>
          <a:ext cx="3321788" cy="3321788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A4A8DE-E4A1-43D7-AE60-98D52E551DC7}">
      <dsp:nvSpPr>
        <dsp:cNvPr id="0" name=""/>
        <dsp:cNvSpPr/>
      </dsp:nvSpPr>
      <dsp:spPr>
        <a:xfrm>
          <a:off x="293211" y="603770"/>
          <a:ext cx="3321788" cy="3321788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9B38DA-8E10-4AF5-B18D-DD822E83E600}">
      <dsp:nvSpPr>
        <dsp:cNvPr id="0" name=""/>
        <dsp:cNvSpPr/>
      </dsp:nvSpPr>
      <dsp:spPr>
        <a:xfrm>
          <a:off x="293211" y="603770"/>
          <a:ext cx="3321788" cy="3321788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C4F35F-446F-450E-AB6E-3C0B38471398}">
      <dsp:nvSpPr>
        <dsp:cNvPr id="0" name=""/>
        <dsp:cNvSpPr/>
      </dsp:nvSpPr>
      <dsp:spPr>
        <a:xfrm>
          <a:off x="759128" y="1653015"/>
          <a:ext cx="2435316" cy="7845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27 155 500</a:t>
          </a:r>
          <a:endParaRPr lang="ru-RU" sz="26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9128" y="1653015"/>
        <a:ext cx="2435316" cy="784537"/>
      </dsp:txXfrm>
    </dsp:sp>
    <dsp:sp modelId="{4453350A-5D39-4D37-86C8-E15E3DCE7495}">
      <dsp:nvSpPr>
        <dsp:cNvPr id="0" name=""/>
        <dsp:cNvSpPr/>
      </dsp:nvSpPr>
      <dsp:spPr>
        <a:xfrm>
          <a:off x="938685" y="107561"/>
          <a:ext cx="2030839" cy="10694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Средства федерального бюджета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19 600 000</a:t>
          </a:r>
          <a:endParaRPr lang="ru-RU" sz="18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38685" y="107561"/>
        <a:ext cx="2030839" cy="1069414"/>
      </dsp:txXfrm>
    </dsp:sp>
    <dsp:sp modelId="{CF767336-87E1-4A96-AFDC-62E08CF115EF}">
      <dsp:nvSpPr>
        <dsp:cNvPr id="0" name=""/>
        <dsp:cNvSpPr/>
      </dsp:nvSpPr>
      <dsp:spPr>
        <a:xfrm>
          <a:off x="2501240" y="2541154"/>
          <a:ext cx="1715800" cy="10694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Средства местного бюджета – </a:t>
          </a:r>
          <a:r>
            <a:rPr lang="ru-RU" sz="18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155 500</a:t>
          </a:r>
          <a:endParaRPr lang="ru-RU" sz="18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501240" y="2541154"/>
        <a:ext cx="1715800" cy="1069414"/>
      </dsp:txXfrm>
    </dsp:sp>
    <dsp:sp modelId="{FE86E789-14D6-4339-AF03-25A8AC5B8B22}">
      <dsp:nvSpPr>
        <dsp:cNvPr id="0" name=""/>
        <dsp:cNvSpPr/>
      </dsp:nvSpPr>
      <dsp:spPr>
        <a:xfrm>
          <a:off x="-335153" y="2541154"/>
          <a:ext cx="1768448" cy="10694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Средства областного бюджета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7 400 000</a:t>
          </a:r>
          <a:endParaRPr lang="ru-RU" sz="18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-335153" y="2541154"/>
        <a:ext cx="1768448" cy="1069414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3D1EA0-689D-45F2-A94E-FE824C71BB3E}">
      <dsp:nvSpPr>
        <dsp:cNvPr id="0" name=""/>
        <dsp:cNvSpPr/>
      </dsp:nvSpPr>
      <dsp:spPr>
        <a:xfrm>
          <a:off x="0" y="317399"/>
          <a:ext cx="449436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38C8AA-76C7-44FF-9792-38072F27FF92}">
      <dsp:nvSpPr>
        <dsp:cNvPr id="0" name=""/>
        <dsp:cNvSpPr/>
      </dsp:nvSpPr>
      <dsp:spPr>
        <a:xfrm>
          <a:off x="224718" y="1695"/>
          <a:ext cx="4082004" cy="52234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913" tIns="0" rIns="1189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Предоставление грантов на организацию собственного дела: 11 субъектов МП, создание 28 рабочих мест</a:t>
          </a:r>
          <a:endParaRPr lang="ru-RU" sz="12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4718" y="1695"/>
        <a:ext cx="4082004" cy="522344"/>
      </dsp:txXfrm>
    </dsp:sp>
    <dsp:sp modelId="{37F350AE-A4AF-463C-9883-277CAD912646}">
      <dsp:nvSpPr>
        <dsp:cNvPr id="0" name=""/>
        <dsp:cNvSpPr/>
      </dsp:nvSpPr>
      <dsp:spPr>
        <a:xfrm>
          <a:off x="0" y="1238284"/>
          <a:ext cx="449436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FA6717-5ADC-43AB-891C-4585FEF93AF1}">
      <dsp:nvSpPr>
        <dsp:cNvPr id="0" name=""/>
        <dsp:cNvSpPr/>
      </dsp:nvSpPr>
      <dsp:spPr>
        <a:xfrm>
          <a:off x="224718" y="745799"/>
          <a:ext cx="4082004" cy="6991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913" tIns="0" rIns="1189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Предоставление субсидий для возмещения  части затрат по договорам лизинга оборудования: 19 субъектов МСП,  создание 20 рабочих мест, сохранено 234 рабочих места</a:t>
          </a:r>
          <a:endParaRPr lang="ru-RU" sz="12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4718" y="745799"/>
        <a:ext cx="4082004" cy="699125"/>
      </dsp:txXfrm>
    </dsp:sp>
    <dsp:sp modelId="{84E0D159-8F01-4D74-89F9-968EDCC4C39D}">
      <dsp:nvSpPr>
        <dsp:cNvPr id="0" name=""/>
        <dsp:cNvSpPr/>
      </dsp:nvSpPr>
      <dsp:spPr>
        <a:xfrm>
          <a:off x="0" y="2089780"/>
          <a:ext cx="449436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F67BCE-509E-4AB5-9D07-435C68B5E3FE}">
      <dsp:nvSpPr>
        <dsp:cNvPr id="0" name=""/>
        <dsp:cNvSpPr/>
      </dsp:nvSpPr>
      <dsp:spPr>
        <a:xfrm>
          <a:off x="224718" y="1666684"/>
          <a:ext cx="4116547" cy="6297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913" tIns="0" rIns="1189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Предоставление субсидий для возмещения части затрат на приобретение оборудования в целях развития или модернизации производства: 3 субъекта МСП, создание 5 рабочих мест</a:t>
          </a:r>
          <a:endParaRPr lang="ru-RU" sz="12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4718" y="1666684"/>
        <a:ext cx="4116547" cy="629735"/>
      </dsp:txXfrm>
    </dsp:sp>
    <dsp:sp modelId="{317E88EB-1438-422E-B428-9F0AEBC761BB}">
      <dsp:nvSpPr>
        <dsp:cNvPr id="0" name=""/>
        <dsp:cNvSpPr/>
      </dsp:nvSpPr>
      <dsp:spPr>
        <a:xfrm>
          <a:off x="0" y="2720807"/>
          <a:ext cx="449436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059BDE-91F0-4B01-882B-D8D39D50A8A1}">
      <dsp:nvSpPr>
        <dsp:cNvPr id="0" name=""/>
        <dsp:cNvSpPr/>
      </dsp:nvSpPr>
      <dsp:spPr>
        <a:xfrm>
          <a:off x="224718" y="2518180"/>
          <a:ext cx="4135518" cy="4092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913" tIns="0" rIns="1189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Бизнес-инкубатор: размещено 26 субъектов МП, создано 21 рабочее место</a:t>
          </a:r>
          <a:endParaRPr lang="ru-RU" sz="12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4718" y="2518180"/>
        <a:ext cx="4135518" cy="409267"/>
      </dsp:txXfrm>
    </dsp:sp>
    <dsp:sp modelId="{8E04888A-9FC0-4C97-AFED-523B71E15945}">
      <dsp:nvSpPr>
        <dsp:cNvPr id="0" name=""/>
        <dsp:cNvSpPr/>
      </dsp:nvSpPr>
      <dsp:spPr>
        <a:xfrm>
          <a:off x="0" y="3422286"/>
          <a:ext cx="449436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6E9323-1BC4-4660-84AF-E6C10D43434C}">
      <dsp:nvSpPr>
        <dsp:cNvPr id="0" name=""/>
        <dsp:cNvSpPr/>
      </dsp:nvSpPr>
      <dsp:spPr>
        <a:xfrm>
          <a:off x="224718" y="3149207"/>
          <a:ext cx="4162417" cy="47971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913" tIns="0" rIns="118913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Консультационные и информационные  услуги – 234 консультации; обучение основам предпринимательства – 38 чел.</a:t>
          </a:r>
          <a:endParaRPr lang="ru-RU" sz="12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4718" y="3149207"/>
        <a:ext cx="4162417" cy="479718"/>
      </dsp:txXfrm>
    </dsp:sp>
    <dsp:sp modelId="{CCA0846F-A154-42C8-A123-BEC072BFFF20}">
      <dsp:nvSpPr>
        <dsp:cNvPr id="0" name=""/>
        <dsp:cNvSpPr/>
      </dsp:nvSpPr>
      <dsp:spPr>
        <a:xfrm>
          <a:off x="0" y="4415912"/>
          <a:ext cx="449436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EA6A9E-3E1D-469B-A18C-C05F06E8ADAA}">
      <dsp:nvSpPr>
        <dsp:cNvPr id="0" name=""/>
        <dsp:cNvSpPr/>
      </dsp:nvSpPr>
      <dsp:spPr>
        <a:xfrm>
          <a:off x="224718" y="3850686"/>
          <a:ext cx="4168269" cy="77186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913" tIns="0" rIns="118913" bIns="0" numCol="1" spcCol="1270" anchor="ctr" anchorCtr="0">
          <a:noAutofit/>
        </a:bodyPr>
        <a:lstStyle/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Выдача микрозаймов  субъектам МСП на льготных условиях (10% годовых) – 23 микрозайма на общую сумму 14 млн.руб. Средний размер микрозайма – 611 тыс.руб.</a:t>
          </a:r>
          <a:endParaRPr lang="ru-RU" sz="1200" b="1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24718" y="3850686"/>
        <a:ext cx="4168269" cy="77186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FC9910-C8EF-432A-9801-972F0A585516}">
      <dsp:nvSpPr>
        <dsp:cNvPr id="0" name=""/>
        <dsp:cNvSpPr/>
      </dsp:nvSpPr>
      <dsp:spPr>
        <a:xfrm>
          <a:off x="0" y="239858"/>
          <a:ext cx="4002654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5A4771-A455-4F1D-AB39-3D1B604AFC89}">
      <dsp:nvSpPr>
        <dsp:cNvPr id="0" name=""/>
        <dsp:cNvSpPr/>
      </dsp:nvSpPr>
      <dsp:spPr>
        <a:xfrm>
          <a:off x="199937" y="37488"/>
          <a:ext cx="3608348" cy="3204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904" tIns="0" rIns="10590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Уход за деревьями (879 ед.)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9937" y="37488"/>
        <a:ext cx="3608348" cy="320450"/>
      </dsp:txXfrm>
    </dsp:sp>
    <dsp:sp modelId="{D7B8C1DF-90B7-4A08-9334-DBD3C8190DFB}">
      <dsp:nvSpPr>
        <dsp:cNvPr id="0" name=""/>
        <dsp:cNvSpPr/>
      </dsp:nvSpPr>
      <dsp:spPr>
        <a:xfrm>
          <a:off x="0" y="935301"/>
          <a:ext cx="4002654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1C6B17-07E7-44C9-A272-989F64E30ADB}">
      <dsp:nvSpPr>
        <dsp:cNvPr id="0" name=""/>
        <dsp:cNvSpPr/>
      </dsp:nvSpPr>
      <dsp:spPr>
        <a:xfrm>
          <a:off x="199937" y="484658"/>
          <a:ext cx="3625171" cy="56872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904" tIns="0" rIns="10590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Содержание газонов (417,5 тыс.кв.м)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9937" y="484658"/>
        <a:ext cx="3625171" cy="568722"/>
      </dsp:txXfrm>
    </dsp:sp>
    <dsp:sp modelId="{04B1A73A-F0E0-49E0-9647-F1EC2E5510CA}">
      <dsp:nvSpPr>
        <dsp:cNvPr id="0" name=""/>
        <dsp:cNvSpPr/>
      </dsp:nvSpPr>
      <dsp:spPr>
        <a:xfrm>
          <a:off x="0" y="1468941"/>
          <a:ext cx="4002654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BC9F45-F351-4B02-9204-C78D27D4C848}">
      <dsp:nvSpPr>
        <dsp:cNvPr id="0" name=""/>
        <dsp:cNvSpPr/>
      </dsp:nvSpPr>
      <dsp:spPr>
        <a:xfrm>
          <a:off x="199937" y="1180101"/>
          <a:ext cx="3666598" cy="406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904" tIns="0" rIns="10590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Посадка цветов (18 тыс.ед.)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9937" y="1180101"/>
        <a:ext cx="3666598" cy="4069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FC9910-C8EF-432A-9801-972F0A585516}">
      <dsp:nvSpPr>
        <dsp:cNvPr id="0" name=""/>
        <dsp:cNvSpPr/>
      </dsp:nvSpPr>
      <dsp:spPr>
        <a:xfrm>
          <a:off x="0" y="231091"/>
          <a:ext cx="40716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5A4771-A455-4F1D-AB39-3D1B604AFC89}">
      <dsp:nvSpPr>
        <dsp:cNvPr id="0" name=""/>
        <dsp:cNvSpPr/>
      </dsp:nvSpPr>
      <dsp:spPr>
        <a:xfrm>
          <a:off x="203583" y="24451"/>
          <a:ext cx="3735572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730" tIns="0" rIns="10773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Уход за цветниками (1118 кв.м)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3583" y="24451"/>
        <a:ext cx="3735572" cy="413280"/>
      </dsp:txXfrm>
    </dsp:sp>
    <dsp:sp modelId="{D7B8C1DF-90B7-4A08-9334-DBD3C8190DFB}">
      <dsp:nvSpPr>
        <dsp:cNvPr id="0" name=""/>
        <dsp:cNvSpPr/>
      </dsp:nvSpPr>
      <dsp:spPr>
        <a:xfrm>
          <a:off x="0" y="866131"/>
          <a:ext cx="40716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1C6B17-07E7-44C9-A272-989F64E30ADB}">
      <dsp:nvSpPr>
        <dsp:cNvPr id="0" name=""/>
        <dsp:cNvSpPr/>
      </dsp:nvSpPr>
      <dsp:spPr>
        <a:xfrm>
          <a:off x="203583" y="659491"/>
          <a:ext cx="3713141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730" tIns="0" rIns="10773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Уход за кустарниками (9800 м.п.)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3583" y="659491"/>
        <a:ext cx="3713141" cy="413280"/>
      </dsp:txXfrm>
    </dsp:sp>
    <dsp:sp modelId="{04B1A73A-F0E0-49E0-9647-F1EC2E5510CA}">
      <dsp:nvSpPr>
        <dsp:cNvPr id="0" name=""/>
        <dsp:cNvSpPr/>
      </dsp:nvSpPr>
      <dsp:spPr>
        <a:xfrm>
          <a:off x="0" y="1721845"/>
          <a:ext cx="40716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BC9F45-F351-4B02-9204-C78D27D4C848}">
      <dsp:nvSpPr>
        <dsp:cNvPr id="0" name=""/>
        <dsp:cNvSpPr/>
      </dsp:nvSpPr>
      <dsp:spPr>
        <a:xfrm>
          <a:off x="203384" y="1294531"/>
          <a:ext cx="3759145" cy="6339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730" tIns="0" rIns="10773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Санитарная очистка территории МО (1615 т)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3384" y="1294531"/>
        <a:ext cx="3759145" cy="63395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FC9910-C8EF-432A-9801-972F0A585516}">
      <dsp:nvSpPr>
        <dsp:cNvPr id="0" name=""/>
        <dsp:cNvSpPr/>
      </dsp:nvSpPr>
      <dsp:spPr>
        <a:xfrm>
          <a:off x="0" y="1155390"/>
          <a:ext cx="464963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5A4771-A455-4F1D-AB39-3D1B604AFC89}">
      <dsp:nvSpPr>
        <dsp:cNvPr id="0" name=""/>
        <dsp:cNvSpPr/>
      </dsp:nvSpPr>
      <dsp:spPr>
        <a:xfrm>
          <a:off x="232254" y="36463"/>
          <a:ext cx="4349881" cy="12960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022" tIns="0" rIns="12302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Ремонт автомобильных дорог общего пользования местного значения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(1,444 км) – 11 000,6 тыс.руб.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2254" y="36463"/>
        <a:ext cx="4349881" cy="1296047"/>
      </dsp:txXfrm>
    </dsp:sp>
    <dsp:sp modelId="{D7B8C1DF-90B7-4A08-9334-DBD3C8190DFB}">
      <dsp:nvSpPr>
        <dsp:cNvPr id="0" name=""/>
        <dsp:cNvSpPr/>
      </dsp:nvSpPr>
      <dsp:spPr>
        <a:xfrm>
          <a:off x="0" y="2705900"/>
          <a:ext cx="464963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1C6B17-07E7-44C9-A272-989F64E30ADB}">
      <dsp:nvSpPr>
        <dsp:cNvPr id="0" name=""/>
        <dsp:cNvSpPr/>
      </dsp:nvSpPr>
      <dsp:spPr>
        <a:xfrm>
          <a:off x="232254" y="1522590"/>
          <a:ext cx="4313074" cy="13604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022" tIns="0" rIns="12302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Ремонт дворовых территорий и проездов к дворовым территориям многоквартирных домов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(1544 кв.м) – 1 085,3 тыс.руб.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2254" y="1522590"/>
        <a:ext cx="4313074" cy="1360430"/>
      </dsp:txXfrm>
    </dsp:sp>
    <dsp:sp modelId="{04B1A73A-F0E0-49E0-9647-F1EC2E5510CA}">
      <dsp:nvSpPr>
        <dsp:cNvPr id="0" name=""/>
        <dsp:cNvSpPr/>
      </dsp:nvSpPr>
      <dsp:spPr>
        <a:xfrm>
          <a:off x="0" y="4008850"/>
          <a:ext cx="4649637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BC9F45-F351-4B02-9204-C78D27D4C848}">
      <dsp:nvSpPr>
        <dsp:cNvPr id="0" name=""/>
        <dsp:cNvSpPr/>
      </dsp:nvSpPr>
      <dsp:spPr>
        <a:xfrm>
          <a:off x="232254" y="3073100"/>
          <a:ext cx="4333981" cy="11128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022" tIns="0" rIns="12302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Экспертиза качества выполненных работ по ремонту дорог –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128,2 тыс.руб.</a:t>
          </a:r>
          <a:endParaRPr lang="ru-RU" sz="18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2254" y="3073100"/>
        <a:ext cx="4333981" cy="111286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834E3F-F0B0-4D67-AB2B-5A4A96B879B7}">
      <dsp:nvSpPr>
        <dsp:cNvPr id="0" name=""/>
        <dsp:cNvSpPr/>
      </dsp:nvSpPr>
      <dsp:spPr>
        <a:xfrm>
          <a:off x="0" y="0"/>
          <a:ext cx="8704052" cy="38788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Безопасность движения на территории МО «Город Пикалево» </a:t>
          </a:r>
          <a:endParaRPr lang="ru-RU" sz="1800" kern="1200" dirty="0">
            <a:solidFill>
              <a:srgbClr val="000066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8704052" cy="38788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31DC3B-1732-4AEB-942D-306B5BDA4619}">
      <dsp:nvSpPr>
        <dsp:cNvPr id="0" name=""/>
        <dsp:cNvSpPr/>
      </dsp:nvSpPr>
      <dsp:spPr>
        <a:xfrm>
          <a:off x="1347943" y="4616"/>
          <a:ext cx="1125614" cy="5860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2014 год</a:t>
          </a:r>
          <a:endParaRPr lang="ru-RU" sz="2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47943" y="4616"/>
        <a:ext cx="1125614" cy="586060"/>
      </dsp:txXfrm>
    </dsp:sp>
    <dsp:sp modelId="{6562280D-14AD-47B9-A920-B8CE92D80BE6}">
      <dsp:nvSpPr>
        <dsp:cNvPr id="0" name=""/>
        <dsp:cNvSpPr/>
      </dsp:nvSpPr>
      <dsp:spPr>
        <a:xfrm rot="5400000">
          <a:off x="1666325" y="623267"/>
          <a:ext cx="488850" cy="586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1666325" y="623267"/>
        <a:ext cx="488850" cy="586620"/>
      </dsp:txXfrm>
    </dsp:sp>
    <dsp:sp modelId="{C41CBB2B-46D3-4214-BA86-28A225C480E4}">
      <dsp:nvSpPr>
        <dsp:cNvPr id="0" name=""/>
        <dsp:cNvSpPr/>
      </dsp:nvSpPr>
      <dsp:spPr>
        <a:xfrm>
          <a:off x="253091" y="1242477"/>
          <a:ext cx="3315318" cy="1303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Субсидия из бюджета МО «Город Пикалево» на выполнение пассажирских перевозок автобусным транспортом общего пользования - 1,5 млн. руб.</a:t>
          </a:r>
          <a:endParaRPr lang="ru-RU" sz="16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3091" y="1242477"/>
        <a:ext cx="3315318" cy="1303601"/>
      </dsp:txXfrm>
    </dsp:sp>
    <dsp:sp modelId="{9B739C1D-59A2-4AD9-83BB-3B0049295017}">
      <dsp:nvSpPr>
        <dsp:cNvPr id="0" name=""/>
        <dsp:cNvSpPr/>
      </dsp:nvSpPr>
      <dsp:spPr>
        <a:xfrm rot="5400000">
          <a:off x="1666325" y="2578669"/>
          <a:ext cx="488850" cy="586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1666325" y="2578669"/>
        <a:ext cx="488850" cy="586620"/>
      </dsp:txXfrm>
    </dsp:sp>
    <dsp:sp modelId="{7CF5EDF2-1119-4309-BDDC-485DB5B2E2A8}">
      <dsp:nvSpPr>
        <dsp:cNvPr id="0" name=""/>
        <dsp:cNvSpPr/>
      </dsp:nvSpPr>
      <dsp:spPr>
        <a:xfrm>
          <a:off x="199830" y="3197880"/>
          <a:ext cx="3421840" cy="2094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Перевезено пассажиров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589,3 тыс.чел.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Пассажиропоток –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14 209,1 тыс.пасс-км.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проезда –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18 руб.</a:t>
          </a:r>
          <a:endParaRPr lang="ru-RU" sz="18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9830" y="3197880"/>
        <a:ext cx="3421840" cy="209460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31DC3B-1732-4AEB-942D-306B5BDA4619}">
      <dsp:nvSpPr>
        <dsp:cNvPr id="0" name=""/>
        <dsp:cNvSpPr/>
      </dsp:nvSpPr>
      <dsp:spPr>
        <a:xfrm>
          <a:off x="1347943" y="4616"/>
          <a:ext cx="1125614" cy="5860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2015 год</a:t>
          </a:r>
          <a:endParaRPr lang="ru-RU" sz="24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47943" y="4616"/>
        <a:ext cx="1125614" cy="586060"/>
      </dsp:txXfrm>
    </dsp:sp>
    <dsp:sp modelId="{6562280D-14AD-47B9-A920-B8CE92D80BE6}">
      <dsp:nvSpPr>
        <dsp:cNvPr id="0" name=""/>
        <dsp:cNvSpPr/>
      </dsp:nvSpPr>
      <dsp:spPr>
        <a:xfrm rot="5400000">
          <a:off x="1666325" y="623267"/>
          <a:ext cx="488850" cy="586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1666325" y="623267"/>
        <a:ext cx="488850" cy="586620"/>
      </dsp:txXfrm>
    </dsp:sp>
    <dsp:sp modelId="{C41CBB2B-46D3-4214-BA86-28A225C480E4}">
      <dsp:nvSpPr>
        <dsp:cNvPr id="0" name=""/>
        <dsp:cNvSpPr/>
      </dsp:nvSpPr>
      <dsp:spPr>
        <a:xfrm>
          <a:off x="253091" y="1242477"/>
          <a:ext cx="3315318" cy="1303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Субсидия из бюджета МО «Город Пикалево» на выполнение пассажирских перевозок автобусным транспортом общего пользования - 1,6 млн. руб.</a:t>
          </a:r>
          <a:endParaRPr lang="ru-RU" sz="16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3091" y="1242477"/>
        <a:ext cx="3315318" cy="1303601"/>
      </dsp:txXfrm>
    </dsp:sp>
    <dsp:sp modelId="{9B739C1D-59A2-4AD9-83BB-3B0049295017}">
      <dsp:nvSpPr>
        <dsp:cNvPr id="0" name=""/>
        <dsp:cNvSpPr/>
      </dsp:nvSpPr>
      <dsp:spPr>
        <a:xfrm rot="5400000">
          <a:off x="1666325" y="2578669"/>
          <a:ext cx="488850" cy="586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5400000">
        <a:off x="1666325" y="2578669"/>
        <a:ext cx="488850" cy="586620"/>
      </dsp:txXfrm>
    </dsp:sp>
    <dsp:sp modelId="{7CF5EDF2-1119-4309-BDDC-485DB5B2E2A8}">
      <dsp:nvSpPr>
        <dsp:cNvPr id="0" name=""/>
        <dsp:cNvSpPr/>
      </dsp:nvSpPr>
      <dsp:spPr>
        <a:xfrm>
          <a:off x="199830" y="3197880"/>
          <a:ext cx="3421840" cy="2094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Перевезено пассажиров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– 435 тыс.чел.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Пассажиропоток –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11 653 тыс.пасс-км.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проезда –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18 руб. (22 руб. с 01.08.2015)</a:t>
          </a:r>
          <a:endParaRPr lang="ru-RU" sz="18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9830" y="3197880"/>
        <a:ext cx="3421840" cy="209460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6770CA-3141-4237-9748-3DC135E2517F}">
      <dsp:nvSpPr>
        <dsp:cNvPr id="0" name=""/>
        <dsp:cNvSpPr/>
      </dsp:nvSpPr>
      <dsp:spPr>
        <a:xfrm>
          <a:off x="0" y="464019"/>
          <a:ext cx="835899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A7F9FC-D517-4209-B544-6D350C723012}">
      <dsp:nvSpPr>
        <dsp:cNvPr id="0" name=""/>
        <dsp:cNvSpPr/>
      </dsp:nvSpPr>
      <dsp:spPr>
        <a:xfrm>
          <a:off x="417949" y="6459"/>
          <a:ext cx="7356660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65" tIns="0" rIns="22116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Стоимость услуг, предоставляемых согласно гарантированному перечню услуг по погребению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в 2015 году – 5 277,28 руб.</a:t>
          </a:r>
          <a:endParaRPr lang="ru-RU" sz="20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7949" y="6459"/>
        <a:ext cx="7356660" cy="915120"/>
      </dsp:txXfrm>
    </dsp:sp>
    <dsp:sp modelId="{B1856A5C-0D4A-4D73-A945-7FC3DD3FEF06}">
      <dsp:nvSpPr>
        <dsp:cNvPr id="0" name=""/>
        <dsp:cNvSpPr/>
      </dsp:nvSpPr>
      <dsp:spPr>
        <a:xfrm>
          <a:off x="0" y="1870179"/>
          <a:ext cx="835899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4A1AFE4-1011-400E-9294-0F5E6438D08C}">
      <dsp:nvSpPr>
        <dsp:cNvPr id="0" name=""/>
        <dsp:cNvSpPr/>
      </dsp:nvSpPr>
      <dsp:spPr>
        <a:xfrm>
          <a:off x="417949" y="1412619"/>
          <a:ext cx="7425647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65" tIns="0" rIns="22116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Полномочия специализированной службы по вопросам похоронного дела возложены на МКУ «Центр АХО» (постановление администрации от 28.12.2015 № 669)</a:t>
          </a:r>
          <a:endParaRPr lang="ru-RU" sz="20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7949" y="1412619"/>
        <a:ext cx="7425647" cy="915120"/>
      </dsp:txXfrm>
    </dsp:sp>
    <dsp:sp modelId="{62AF511D-8031-4CCB-A098-3ED5253CB60D}">
      <dsp:nvSpPr>
        <dsp:cNvPr id="0" name=""/>
        <dsp:cNvSpPr/>
      </dsp:nvSpPr>
      <dsp:spPr>
        <a:xfrm>
          <a:off x="0" y="3276340"/>
          <a:ext cx="8358995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0681F5-3B40-4DCA-97F8-F69DB0B68F45}">
      <dsp:nvSpPr>
        <dsp:cNvPr id="0" name=""/>
        <dsp:cNvSpPr/>
      </dsp:nvSpPr>
      <dsp:spPr>
        <a:xfrm>
          <a:off x="417949" y="2818780"/>
          <a:ext cx="7266023" cy="915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1165" tIns="0" rIns="22116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Санитарная очистка и содержание дороги на городском кладбище в рамках муниципального контракта –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337 475 руб. </a:t>
          </a:r>
          <a:endParaRPr lang="ru-RU" sz="2000" b="1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7949" y="2818780"/>
        <a:ext cx="7266023" cy="915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0.09662</cdr:x>
      <cdr:y>0.06442</cdr:y>
    </cdr:from>
    <cdr:to>
      <cdr:x>0.90821</cdr:x>
      <cdr:y>0.14056</cdr:y>
    </cdr:to>
    <cdr:sp macro="" textlink="">
      <cdr:nvSpPr>
        <cdr:cNvPr id="2" name="AutoShape 1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7584" y="379562"/>
          <a:ext cx="4347713" cy="448573"/>
        </a:xfrm>
        <a:prstGeom xmlns:a="http://schemas.openxmlformats.org/drawingml/2006/main" prst="roundRect">
          <a:avLst>
            <a:gd name="adj" fmla="val 25000"/>
          </a:avLst>
        </a:prstGeom>
        <a:gradFill xmlns:a="http://schemas.openxmlformats.org/drawingml/2006/main" rotWithShape="1">
          <a:gsLst>
            <a:gs pos="0">
              <a:srgbClr val="336699"/>
            </a:gs>
            <a:gs pos="100000">
              <a:srgbClr val="182F47"/>
            </a:gs>
          </a:gsLst>
          <a:lin ang="5400000" scaled="1"/>
        </a:gradFill>
        <a:ln xmlns:a="http://schemas.openxmlformats.org/drawingml/2006/main" w="19050">
          <a:solidFill>
            <a:srgbClr val="FFFFFF"/>
          </a:solidFill>
          <a:round/>
          <a:headEnd/>
          <a:tailEnd/>
        </a:ln>
        <a:effectLst xmlns:a="http://schemas.openxmlformats.org/drawingml/2006/main">
          <a:outerShdw dist="35921" dir="2700000" algn="ctr" rotWithShape="0">
            <a:srgbClr val="000000">
              <a:alpha val="50000"/>
            </a:srgbClr>
          </a:outerShdw>
        </a:effectLst>
      </cdr:spPr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1pPr>
          <a:lvl2pPr marL="4572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2pPr>
          <a:lvl3pPr marL="9144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3pPr>
          <a:lvl4pPr marL="13716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4pPr>
          <a:lvl5pPr marL="18288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5pPr>
          <a:lvl6pPr marL="22860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6pPr>
          <a:lvl7pPr marL="27432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7pPr>
          <a:lvl8pPr marL="32004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8pPr>
          <a:lvl9pPr marL="3657600" algn="l" defTabSz="914400" rtl="0" eaLnBrk="1" latinLnBrk="0" hangingPunct="1">
            <a:defRPr sz="1800" kern="1200">
              <a:solidFill>
                <a:srgbClr val="000000"/>
              </a:solidFill>
              <a:latin typeface="Arial"/>
            </a:defRPr>
          </a:lvl9pPr>
        </a:lstStyle>
        <a:p xmlns:a="http://schemas.openxmlformats.org/drawingml/2006/main">
          <a:pPr algn="ctr">
            <a:lnSpc>
              <a:spcPct val="80000"/>
            </a:lnSpc>
            <a:defRPr/>
          </a:pPr>
          <a:r>
            <a:rPr lang="ru-RU" sz="16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Структура занятых на предприятиях </a:t>
          </a:r>
        </a:p>
        <a:p xmlns:a="http://schemas.openxmlformats.org/drawingml/2006/main">
          <a:pPr algn="ctr">
            <a:lnSpc>
              <a:spcPct val="80000"/>
            </a:lnSpc>
            <a:defRPr/>
          </a:pPr>
          <a:r>
            <a:rPr lang="ru-RU" sz="16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 организациях МО «Город Пикалево»</a:t>
          </a:r>
          <a:endParaRPr lang="ru-RU" sz="1600" b="1" dirty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46A75-7FAC-45EA-B575-DEBA9EEBD52A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9C54D-B0B3-4D29-8B0C-0226D74E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E2E1FDD-A71E-4E8A-897A-89D7F35FAC1E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B8083-37D0-4AE8-9F66-8FCFAACCD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87561-3C0F-4D6E-964E-E12898824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C0364-FD63-4412-B4B1-F6CFF6C0D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16B1E-E51C-4964-BF96-FECAC7444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9275" y="-22225"/>
            <a:ext cx="2244725" cy="1300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3513" y="-22225"/>
            <a:ext cx="6583362" cy="1300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A9481-14AA-42A2-B2A5-B12D716D52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7800" y="50800"/>
            <a:ext cx="2159000" cy="6075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" y="50800"/>
            <a:ext cx="6324600" cy="6075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fld id="{7F947F71-A4F9-4DB0-A600-F88481222BD9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fld id="{E0443B1C-4C16-4FC2-9C91-B9ADA01D4C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1647B0A-44A2-4072-A968-F30C5A6C0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4114800"/>
            <a:ext cx="40386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40386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1002F396-592F-429D-81AC-17FCA57AC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04F60-AFB3-4779-B96E-40F7F9075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A1A45-19FC-4DCF-BC28-A370203660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90DB7-D08F-44E3-976E-2D928D74B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69988"/>
            <a:ext cx="4298950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51350" y="1169988"/>
            <a:ext cx="4300538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C28D6-D04E-42BD-A0F0-86D2209F04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B80D3-8BED-4999-BFD9-0ECED7A67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EDB1D-6FA2-4F55-814A-3CA191FB6D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E859F-A5A2-4B46-A6DD-AF6060A672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541B9-5A9D-49C4-9918-04D4CB110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BEB5F-77D9-41F7-ABE2-C2B25344C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E524A-73DA-4C33-9F87-AE3C934F15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08763" y="393700"/>
            <a:ext cx="2201862" cy="1452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393700"/>
            <a:ext cx="6456363" cy="1452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47423-1D49-47FA-A165-B660B4220A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A49BF-A7B0-4148-963B-90173EB76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C418B-71E9-41A4-BA09-761108CB90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BAE81-2ED7-43FC-9F2F-1F25B4C99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8C040-71F0-4103-908F-D421D1961F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3BA44-0FA0-4643-9C30-A2FA9287BE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6F51B-D3CB-4EB1-AD44-353D14B7C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1A4A9-5A35-4D41-A096-50B1EB70D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46FAE-48AE-4A3B-A928-8926B20DF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69F6D-ACDE-4CF5-BBB4-A92A02277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7179F-61DF-4D8A-8013-29AB799AAD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70700" y="0"/>
            <a:ext cx="22733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" y="0"/>
            <a:ext cx="66675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6BB78-542B-4C54-90AC-5281026EA6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BD652-3C51-4CAA-AEAB-72B9899740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6814F-7088-41F9-ACF6-3B4DB9DBA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EA3FC-1CB5-4DF0-BFD9-48A08E55D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D54A-192D-4150-9A0C-E01226563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0DD4F-0713-431E-B37A-67BE06954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AA17C-6D4F-4B2B-AC3B-D5DF6F66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15CE7-8597-4D0A-B835-B949ACEF1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9C755-47AB-4D26-A3C1-8E7BFF51A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C6407-84E6-484D-9C74-4705221E9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EE1A7-0480-4CC5-9781-E56FC86DC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7800" y="50800"/>
            <a:ext cx="2159000" cy="6075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" y="50800"/>
            <a:ext cx="6324600" cy="6075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F2458-4FB1-45B0-B7FC-1D2A30FF9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2EAFF-AB78-42B7-9893-1948954C6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4114800"/>
            <a:ext cx="40386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40386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DC586-CC8B-41B0-8DFE-D0DBE236C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BF545-7ACB-4BDD-A709-BC08D529B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010CC-6D3E-4EB5-9267-2268A7A83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3AA11-265D-4F0C-BD8D-6A4C8AD90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8913" y="639763"/>
            <a:ext cx="4305300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639763"/>
            <a:ext cx="4306887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62BEA-BB5B-48C7-819D-DBF81BBE2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6D142-0440-4713-A1AF-370B00915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657CB-0FD9-4930-913E-F2D32B53E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BB0DD-E72D-4464-8A97-07ACC01C3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2DA90-5FCA-43AC-84CB-AC3D0F822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320A6-02EC-4A07-9A64-4E8AF52E7A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2AD02-F12A-4313-BEBF-99DB9FC9D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62750" y="-22225"/>
            <a:ext cx="2190750" cy="133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8913" y="-22225"/>
            <a:ext cx="6421437" cy="133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D0555-232E-4649-ACC5-063243F9A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E32B-B0D2-40D9-92A4-918DC68A4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9E41A-0EE1-44F0-A330-6062DCC6F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F6299-262E-4ECE-B60A-41F92B0C1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8913" y="639763"/>
            <a:ext cx="4400550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41863" y="639763"/>
            <a:ext cx="4402137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B6B7C-B015-4EBC-8BC9-EB0195570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295D7-A409-4D76-907C-34298C33E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22B55-CD67-490C-A3B9-81A282AB0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69759-15B7-4BC8-9A60-5842351C2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BFE66-873F-4CFD-BE0A-398F83845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4B588-05B2-4824-917B-DDA155EF7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4C209-4F5D-42B7-88D4-E79233C5C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04038" y="-22225"/>
            <a:ext cx="2239962" cy="133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75" y="-22225"/>
            <a:ext cx="6570663" cy="133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860CF-F8DC-4F93-BB3B-C19811CFC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EACCC-A733-492D-9D63-14EF4B247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B4A0A-7759-429F-A22F-099618D3E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DE606-B1A5-43A3-8295-7385AF2DF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3513" y="601663"/>
            <a:ext cx="4413250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9163" y="601663"/>
            <a:ext cx="4414837" cy="676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3FD47-2951-4192-A2BB-C49475777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3BC7A-6A85-48B0-9B07-B06FF55C8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786F9-33A1-477A-B167-6FF548508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8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image" Target="../media/image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odlozhka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Freeform 9"/>
          <p:cNvSpPr>
            <a:spLocks/>
          </p:cNvSpPr>
          <p:nvPr/>
        </p:nvSpPr>
        <p:spPr bwMode="auto">
          <a:xfrm>
            <a:off x="-12700" y="584200"/>
            <a:ext cx="9156700" cy="6286500"/>
          </a:xfrm>
          <a:custGeom>
            <a:avLst/>
            <a:gdLst>
              <a:gd name="T0" fmla="*/ 0 w 5768"/>
              <a:gd name="T1" fmla="*/ 2147483647 h 3584"/>
              <a:gd name="T2" fmla="*/ 2147483647 w 5768"/>
              <a:gd name="T3" fmla="*/ 2147483647 h 3584"/>
              <a:gd name="T4" fmla="*/ 2147483647 w 5768"/>
              <a:gd name="T5" fmla="*/ 2147483647 h 3584"/>
              <a:gd name="T6" fmla="*/ 2147483647 w 5768"/>
              <a:gd name="T7" fmla="*/ 0 h 3584"/>
              <a:gd name="T8" fmla="*/ 2147483647 w 5768"/>
              <a:gd name="T9" fmla="*/ 2147483647 h 3584"/>
              <a:gd name="T10" fmla="*/ 0 w 5768"/>
              <a:gd name="T11" fmla="*/ 2147483647 h 3584"/>
              <a:gd name="T12" fmla="*/ 0 w 5768"/>
              <a:gd name="T13" fmla="*/ 2147483647 h 35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768" h="3584">
                <a:moveTo>
                  <a:pt x="0" y="208"/>
                </a:moveTo>
                <a:lnTo>
                  <a:pt x="4104" y="224"/>
                </a:lnTo>
                <a:lnTo>
                  <a:pt x="4624" y="16"/>
                </a:lnTo>
                <a:lnTo>
                  <a:pt x="5752" y="0"/>
                </a:lnTo>
                <a:lnTo>
                  <a:pt x="5768" y="3584"/>
                </a:lnTo>
                <a:lnTo>
                  <a:pt x="0" y="3584"/>
                </a:lnTo>
                <a:lnTo>
                  <a:pt x="0" y="20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pic>
        <p:nvPicPr>
          <p:cNvPr id="27652" name="Picture 10" descr="polosa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25400" y="228600"/>
            <a:ext cx="91694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50800" y="50800"/>
            <a:ext cx="68453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2" name="Rectangle 14"/>
          <p:cNvSpPr>
            <a:spLocks noChangeArrowheads="1"/>
          </p:cNvSpPr>
          <p:nvPr/>
        </p:nvSpPr>
        <p:spPr bwMode="auto">
          <a:xfrm>
            <a:off x="7629525" y="671513"/>
            <a:ext cx="1363663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F314B6C-630F-4D73-9F3B-BA31A08EC2CA}" type="slidenum">
              <a:rPr lang="ru-RU" sz="3200">
                <a:solidFill>
                  <a:srgbClr val="336699"/>
                </a:solidFill>
                <a:latin typeface="Arial" pitchFamily="34" charset="0"/>
                <a:cs typeface="+mn-cs"/>
              </a:rPr>
              <a:pPr algn="r">
                <a:defRPr/>
              </a:pPr>
              <a:t>‹#›</a:t>
            </a:fld>
            <a:endParaRPr lang="ru-RU" sz="3200" dirty="0">
              <a:solidFill>
                <a:srgbClr val="336699"/>
              </a:solidFill>
              <a:latin typeface="Arial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11188" y="1779588"/>
            <a:ext cx="8064500" cy="20177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dirty="0">
                <a:latin typeface="Iris"/>
                <a:cs typeface="+mn-cs"/>
              </a:rPr>
              <a:t>`</a:t>
            </a:r>
            <a:r>
              <a:rPr lang="ru-RU" dirty="0">
                <a:latin typeface="Iris"/>
                <a:cs typeface="+mn-cs"/>
              </a:rPr>
              <a:t>1234567890</a:t>
            </a:r>
            <a:r>
              <a:rPr lang="en-US" dirty="0">
                <a:latin typeface="Iris"/>
                <a:cs typeface="+mn-cs"/>
              </a:rPr>
              <a:t>-=\</a:t>
            </a:r>
            <a:r>
              <a:rPr lang="en-US" dirty="0" err="1">
                <a:latin typeface="Iris"/>
                <a:cs typeface="+mn-cs"/>
              </a:rPr>
              <a:t>qwertyuiop</a:t>
            </a:r>
            <a:r>
              <a:rPr lang="en-US" dirty="0">
                <a:latin typeface="Iris"/>
                <a:cs typeface="+mn-cs"/>
              </a:rPr>
              <a:t>[]</a:t>
            </a:r>
            <a:r>
              <a:rPr lang="en-US" dirty="0" err="1">
                <a:latin typeface="Iris"/>
                <a:cs typeface="+mn-cs"/>
              </a:rPr>
              <a:t>asdfghjkl;’zxcvbnm</a:t>
            </a:r>
            <a:r>
              <a:rPr lang="en-US" dirty="0">
                <a:latin typeface="Iris"/>
                <a:cs typeface="+mn-cs"/>
              </a:rPr>
              <a:t>,./	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dirty="0">
                <a:latin typeface="Iris"/>
                <a:cs typeface="+mn-cs"/>
              </a:rPr>
              <a:t>~!@#$%^&amp;*()_+|QWERTYUIOP{}ASDFGHJKL:”ZXCVBNM&lt;&gt;?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ru-RU" dirty="0">
                <a:latin typeface="Iris"/>
                <a:cs typeface="+mn-cs"/>
              </a:rPr>
              <a:t>Ё1234567890-=\йцукенгшщзхъфывапролджэячсмитьбю.	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ru-RU" dirty="0">
                <a:latin typeface="Iris"/>
                <a:cs typeface="+mn-cs"/>
              </a:rPr>
              <a:t>Ё!»№;%:?*()_+/ЙЦУКЕНГШЩЗХЪФЫВАПРОЛДЖЭЯЧСМИТЬБЮ,</a:t>
            </a:r>
            <a:endParaRPr lang="en-US" dirty="0">
              <a:latin typeface="Iris"/>
              <a:cs typeface="+mn-cs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ru-RU" dirty="0">
              <a:latin typeface="Iris"/>
              <a:cs typeface="+mn-cs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755650" y="1196975"/>
            <a:ext cx="3455988" cy="3667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>
                <a:solidFill>
                  <a:srgbClr val="336699"/>
                </a:solidFill>
                <a:latin typeface="Iris"/>
                <a:cs typeface="+mn-cs"/>
              </a:rPr>
              <a:t>Iris Normal symbols:</a:t>
            </a:r>
            <a:endParaRPr lang="ru-RU">
              <a:solidFill>
                <a:srgbClr val="336699"/>
              </a:solidFill>
              <a:latin typeface="Iris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3" descr="business_ppt_background"/>
          <p:cNvPicPr>
            <a:picLocks noChangeAspect="1" noChangeArrowheads="1"/>
          </p:cNvPicPr>
          <p:nvPr/>
        </p:nvPicPr>
        <p:blipFill>
          <a:blip r:embed="rId13" cstate="print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69988"/>
            <a:ext cx="87518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0" y="393700"/>
            <a:ext cx="8759825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715963" y="6273800"/>
            <a:ext cx="46942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900" b="1" dirty="0">
                <a:solidFill>
                  <a:srgbClr val="336699"/>
                </a:solidFill>
                <a:cs typeface="+mn-cs"/>
              </a:rPr>
              <a:t>ПРАВИТЕЛЬСТВО ВОЛОГОДСКОЙ ОБЛАСТИ</a:t>
            </a:r>
            <a:endParaRPr lang="en-US" sz="900" b="1" dirty="0">
              <a:solidFill>
                <a:srgbClr val="336699"/>
              </a:solidFill>
              <a:cs typeface="+mn-cs"/>
            </a:endParaRPr>
          </a:p>
        </p:txBody>
      </p:sp>
      <p:pic>
        <p:nvPicPr>
          <p:cNvPr id="24582" name="Picture 12" descr="gerb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2725" y="6162675"/>
            <a:ext cx="465138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53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5025" y="6191250"/>
            <a:ext cx="614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537897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9EC92FB-DD67-49E8-A539-166BF82924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buChar char="•"/>
        <a:defRPr sz="20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9" descr="business_ppt_background"/>
          <p:cNvPicPr>
            <a:picLocks noChangeAspect="1" noChangeArrowheads="1"/>
          </p:cNvPicPr>
          <p:nvPr/>
        </p:nvPicPr>
        <p:blipFill>
          <a:blip r:embed="rId13" cstate="print">
            <a:lum bright="6000"/>
          </a:blip>
          <a:srcRect l="1974" t="53334"/>
          <a:stretch>
            <a:fillRect/>
          </a:stretch>
        </p:blipFill>
        <p:spPr bwMode="auto">
          <a:xfrm>
            <a:off x="0" y="3657600"/>
            <a:ext cx="9144000" cy="32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0" descr="business_ppt_background"/>
          <p:cNvPicPr>
            <a:picLocks noChangeAspect="1" noChangeArrowheads="1"/>
          </p:cNvPicPr>
          <p:nvPr/>
        </p:nvPicPr>
        <p:blipFill>
          <a:blip r:embed="rId14" cstate="print">
            <a:lum bright="6000"/>
          </a:blip>
          <a:srcRect l="-17" t="95517" r="2174"/>
          <a:stretch>
            <a:fillRect/>
          </a:stretch>
        </p:blipFill>
        <p:spPr bwMode="auto">
          <a:xfrm>
            <a:off x="0" y="0"/>
            <a:ext cx="91440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2" descr="business_ppt_background"/>
          <p:cNvPicPr>
            <a:picLocks noChangeAspect="1" noChangeArrowheads="1"/>
          </p:cNvPicPr>
          <p:nvPr/>
        </p:nvPicPr>
        <p:blipFill>
          <a:blip r:embed="rId13" cstate="print">
            <a:lum bright="6000"/>
          </a:blip>
          <a:srcRect r="2158" b="47594"/>
          <a:stretch>
            <a:fillRect/>
          </a:stretch>
        </p:blipFill>
        <p:spPr bwMode="auto">
          <a:xfrm>
            <a:off x="0" y="309563"/>
            <a:ext cx="914400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0800" y="0"/>
            <a:ext cx="9093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715963" y="6316663"/>
            <a:ext cx="46942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900" b="1" dirty="0">
                <a:solidFill>
                  <a:srgbClr val="336699"/>
                </a:solidFill>
                <a:cs typeface="+mn-cs"/>
              </a:rPr>
              <a:t>ПРАВИТЕЛЬСТВО ВОЛОГОДСКОЙ ОБЛАСТИ</a:t>
            </a:r>
            <a:endParaRPr lang="en-US" sz="900" b="1" dirty="0">
              <a:solidFill>
                <a:srgbClr val="336699"/>
              </a:solidFill>
              <a:cs typeface="+mn-cs"/>
            </a:endParaRPr>
          </a:p>
        </p:txBody>
      </p:sp>
      <p:pic>
        <p:nvPicPr>
          <p:cNvPr id="25607" name="Picture 12" descr="gerb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2725" y="6162675"/>
            <a:ext cx="465138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58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5025" y="6234113"/>
            <a:ext cx="614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537897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B698C7E7-9CB6-419B-BFE2-82884F14E3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buChar char="•"/>
        <a:defRPr sz="20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podlozhka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Freeform 24"/>
          <p:cNvSpPr>
            <a:spLocks/>
          </p:cNvSpPr>
          <p:nvPr/>
        </p:nvSpPr>
        <p:spPr bwMode="auto">
          <a:xfrm>
            <a:off x="-12700" y="584200"/>
            <a:ext cx="9156700" cy="6286500"/>
          </a:xfrm>
          <a:custGeom>
            <a:avLst/>
            <a:gdLst>
              <a:gd name="T0" fmla="*/ 0 w 5768"/>
              <a:gd name="T1" fmla="*/ 2147483647 h 3584"/>
              <a:gd name="T2" fmla="*/ 2147483647 w 5768"/>
              <a:gd name="T3" fmla="*/ 2147483647 h 3584"/>
              <a:gd name="T4" fmla="*/ 2147483647 w 5768"/>
              <a:gd name="T5" fmla="*/ 2147483647 h 3584"/>
              <a:gd name="T6" fmla="*/ 2147483647 w 5768"/>
              <a:gd name="T7" fmla="*/ 0 h 3584"/>
              <a:gd name="T8" fmla="*/ 2147483647 w 5768"/>
              <a:gd name="T9" fmla="*/ 2147483647 h 3584"/>
              <a:gd name="T10" fmla="*/ 0 w 5768"/>
              <a:gd name="T11" fmla="*/ 2147483647 h 3584"/>
              <a:gd name="T12" fmla="*/ 0 w 5768"/>
              <a:gd name="T13" fmla="*/ 2147483647 h 35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768" h="3584">
                <a:moveTo>
                  <a:pt x="0" y="208"/>
                </a:moveTo>
                <a:lnTo>
                  <a:pt x="4104" y="224"/>
                </a:lnTo>
                <a:lnTo>
                  <a:pt x="4624" y="16"/>
                </a:lnTo>
                <a:lnTo>
                  <a:pt x="5752" y="0"/>
                </a:lnTo>
                <a:lnTo>
                  <a:pt x="5768" y="3584"/>
                </a:lnTo>
                <a:lnTo>
                  <a:pt x="0" y="3584"/>
                </a:lnTo>
                <a:lnTo>
                  <a:pt x="0" y="20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pic>
        <p:nvPicPr>
          <p:cNvPr id="26628" name="Picture 14" descr="polosa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25400" y="228600"/>
            <a:ext cx="91694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766763" y="6342063"/>
            <a:ext cx="45672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000" dirty="0">
                <a:cs typeface="+mn-cs"/>
              </a:rPr>
              <a:t>ПРАВИТЕЛЬСТВО ВОЛОГОДСКОЙ ОБЛАСТИ</a:t>
            </a:r>
            <a:endParaRPr lang="en-US" sz="1000" dirty="0">
              <a:cs typeface="+mn-cs"/>
            </a:endParaRPr>
          </a:p>
        </p:txBody>
      </p:sp>
      <p:pic>
        <p:nvPicPr>
          <p:cNvPr id="26630" name="Picture 12" descr="gerb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88925" y="6224588"/>
            <a:ext cx="423863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094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71513"/>
            <a:ext cx="1363663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3200">
                <a:solidFill>
                  <a:srgbClr val="33669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D035E1-A4E4-4AC0-9EF5-74B0ABAD0D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080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0800" y="50800"/>
            <a:ext cx="68453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</p:sldLayoutIdLst>
  <p:hf hdr="0" ftr="0" dt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odlozhka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 descr="Широкий диагональный 2"/>
          <p:cNvSpPr>
            <a:spLocks noChangeArrowheads="1"/>
          </p:cNvSpPr>
          <p:nvPr/>
        </p:nvSpPr>
        <p:spPr bwMode="auto">
          <a:xfrm>
            <a:off x="8845550" y="6399213"/>
            <a:ext cx="298450" cy="200025"/>
          </a:xfrm>
          <a:prstGeom prst="rect">
            <a:avLst/>
          </a:prstGeom>
          <a:pattFill prst="wdUpDiag">
            <a:fgClr>
              <a:srgbClr val="537897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8913" y="639763"/>
            <a:ext cx="87645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93675" y="-22225"/>
            <a:ext cx="8747125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741363" y="6400800"/>
            <a:ext cx="469423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" b="1" dirty="0">
                <a:solidFill>
                  <a:srgbClr val="336699"/>
                </a:solidFill>
                <a:cs typeface="+mn-cs"/>
              </a:rPr>
              <a:t>ПРАВИТЕЛЬСТВО ВОЛОГОДСКОЙ ОБЛАСТИ</a:t>
            </a:r>
            <a:r>
              <a:rPr lang="en-US" sz="800" b="1" dirty="0">
                <a:solidFill>
                  <a:srgbClr val="336699"/>
                </a:solidFill>
                <a:cs typeface="+mn-cs"/>
              </a:rPr>
              <a:t> :: </a:t>
            </a:r>
            <a:r>
              <a:rPr lang="ru-RU" sz="800" b="1" dirty="0">
                <a:solidFill>
                  <a:srgbClr val="336699"/>
                </a:solidFill>
                <a:cs typeface="+mn-cs"/>
              </a:rPr>
              <a:t>ДЕПАРТАМЕНТ ЭКОНОМИКИ</a:t>
            </a:r>
            <a:r>
              <a:rPr lang="ru-RU" sz="800" dirty="0">
                <a:solidFill>
                  <a:srgbClr val="336699"/>
                </a:solidFill>
                <a:cs typeface="+mn-cs"/>
              </a:rPr>
              <a:t> </a:t>
            </a:r>
            <a:endParaRPr lang="en-US" sz="800" dirty="0">
              <a:solidFill>
                <a:srgbClr val="336699"/>
              </a:solidFill>
              <a:cs typeface="+mn-cs"/>
            </a:endParaRPr>
          </a:p>
        </p:txBody>
      </p:sp>
      <p:pic>
        <p:nvPicPr>
          <p:cNvPr id="29702" name="Picture 9" descr="de"/>
          <p:cNvPicPr>
            <a:picLocks noChangeAspect="1" noChangeArrowheads="1"/>
          </p:cNvPicPr>
          <p:nvPr/>
        </p:nvPicPr>
        <p:blipFill>
          <a:blip r:embed="rId13" cstate="print">
            <a:lum bright="-14000"/>
          </a:blip>
          <a:srcRect/>
          <a:stretch>
            <a:fillRect/>
          </a:stretch>
        </p:blipFill>
        <p:spPr bwMode="auto">
          <a:xfrm>
            <a:off x="366713" y="6381750"/>
            <a:ext cx="3905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64525" y="6305550"/>
            <a:ext cx="614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537897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B8EF85B-707E-4F0E-8EE6-671CAFD0F8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29704" name="Picture 9" descr="vol-obl_blue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5450" y="1497013"/>
            <a:ext cx="82264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AutoShape 10"/>
          <p:cNvSpPr>
            <a:spLocks noChangeArrowheads="1"/>
          </p:cNvSpPr>
          <p:nvPr/>
        </p:nvSpPr>
        <p:spPr bwMode="auto">
          <a:xfrm rot="2700000">
            <a:off x="719932" y="3032919"/>
            <a:ext cx="3873500" cy="935037"/>
          </a:xfrm>
          <a:prstGeom prst="doubleWave">
            <a:avLst>
              <a:gd name="adj1" fmla="val 2884"/>
              <a:gd name="adj2" fmla="val 759"/>
            </a:avLst>
          </a:prstGeom>
          <a:solidFill>
            <a:srgbClr val="009999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54" name="AutoShape 11"/>
          <p:cNvSpPr>
            <a:spLocks noChangeArrowheads="1"/>
          </p:cNvSpPr>
          <p:nvPr/>
        </p:nvSpPr>
        <p:spPr bwMode="auto">
          <a:xfrm rot="9120000">
            <a:off x="3232150" y="3322638"/>
            <a:ext cx="5321300" cy="846137"/>
          </a:xfrm>
          <a:prstGeom prst="doubleWave">
            <a:avLst>
              <a:gd name="adj1" fmla="val 3523"/>
              <a:gd name="adj2" fmla="val 208"/>
            </a:avLst>
          </a:prstGeom>
          <a:solidFill>
            <a:srgbClr val="C34986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55" name="AutoShape 12"/>
          <p:cNvSpPr>
            <a:spLocks noChangeArrowheads="1"/>
          </p:cNvSpPr>
          <p:nvPr/>
        </p:nvSpPr>
        <p:spPr bwMode="auto">
          <a:xfrm rot="5280000">
            <a:off x="2494756" y="3813969"/>
            <a:ext cx="3254375" cy="846138"/>
          </a:xfrm>
          <a:prstGeom prst="doubleWave">
            <a:avLst>
              <a:gd name="adj1" fmla="val 3523"/>
              <a:gd name="adj2" fmla="val -185"/>
            </a:avLst>
          </a:prstGeom>
          <a:solidFill>
            <a:srgbClr val="336699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56" name="Freeform 13"/>
          <p:cNvSpPr>
            <a:spLocks/>
          </p:cNvSpPr>
          <p:nvPr/>
        </p:nvSpPr>
        <p:spPr bwMode="auto">
          <a:xfrm>
            <a:off x="7494588" y="2619375"/>
            <a:ext cx="1054100" cy="1849438"/>
          </a:xfrm>
          <a:custGeom>
            <a:avLst/>
            <a:gdLst>
              <a:gd name="T0" fmla="*/ 2147483647 w 724"/>
              <a:gd name="T1" fmla="*/ 0 h 1270"/>
              <a:gd name="T2" fmla="*/ 2147483647 w 724"/>
              <a:gd name="T3" fmla="*/ 2147483647 h 1270"/>
              <a:gd name="T4" fmla="*/ 2147483647 w 724"/>
              <a:gd name="T5" fmla="*/ 2147483647 h 1270"/>
              <a:gd name="T6" fmla="*/ 2147483647 w 724"/>
              <a:gd name="T7" fmla="*/ 2147483647 h 1270"/>
              <a:gd name="T8" fmla="*/ 2147483647 w 724"/>
              <a:gd name="T9" fmla="*/ 2147483647 h 1270"/>
              <a:gd name="T10" fmla="*/ 2147483647 w 724"/>
              <a:gd name="T11" fmla="*/ 2147483647 h 1270"/>
              <a:gd name="T12" fmla="*/ 2147483647 w 724"/>
              <a:gd name="T13" fmla="*/ 2147483647 h 1270"/>
              <a:gd name="T14" fmla="*/ 2147483647 w 724"/>
              <a:gd name="T15" fmla="*/ 2147483647 h 1270"/>
              <a:gd name="T16" fmla="*/ 2147483647 w 724"/>
              <a:gd name="T17" fmla="*/ 2147483647 h 1270"/>
              <a:gd name="T18" fmla="*/ 2147483647 w 724"/>
              <a:gd name="T19" fmla="*/ 2147483647 h 1270"/>
              <a:gd name="T20" fmla="*/ 2147483647 w 724"/>
              <a:gd name="T21" fmla="*/ 2147483647 h 1270"/>
              <a:gd name="T22" fmla="*/ 2147483647 w 724"/>
              <a:gd name="T23" fmla="*/ 2147483647 h 1270"/>
              <a:gd name="T24" fmla="*/ 2147483647 w 724"/>
              <a:gd name="T25" fmla="*/ 2147483647 h 1270"/>
              <a:gd name="T26" fmla="*/ 2147483647 w 724"/>
              <a:gd name="T27" fmla="*/ 2147483647 h 1270"/>
              <a:gd name="T28" fmla="*/ 2147483647 w 724"/>
              <a:gd name="T29" fmla="*/ 2147483647 h 1270"/>
              <a:gd name="T30" fmla="*/ 2147483647 w 724"/>
              <a:gd name="T31" fmla="*/ 2147483647 h 1270"/>
              <a:gd name="T32" fmla="*/ 2147483647 w 724"/>
              <a:gd name="T33" fmla="*/ 2147483647 h 1270"/>
              <a:gd name="T34" fmla="*/ 2147483647 w 724"/>
              <a:gd name="T35" fmla="*/ 2147483647 h 1270"/>
              <a:gd name="T36" fmla="*/ 2147483647 w 724"/>
              <a:gd name="T37" fmla="*/ 2147483647 h 1270"/>
              <a:gd name="T38" fmla="*/ 2147483647 w 724"/>
              <a:gd name="T39" fmla="*/ 2147483647 h 1270"/>
              <a:gd name="T40" fmla="*/ 2147483647 w 724"/>
              <a:gd name="T41" fmla="*/ 2147483647 h 1270"/>
              <a:gd name="T42" fmla="*/ 2147483647 w 724"/>
              <a:gd name="T43" fmla="*/ 2147483647 h 1270"/>
              <a:gd name="T44" fmla="*/ 2147483647 w 724"/>
              <a:gd name="T45" fmla="*/ 2147483647 h 1270"/>
              <a:gd name="T46" fmla="*/ 2147483647 w 724"/>
              <a:gd name="T47" fmla="*/ 2147483647 h 1270"/>
              <a:gd name="T48" fmla="*/ 2147483647 w 724"/>
              <a:gd name="T49" fmla="*/ 2147483647 h 1270"/>
              <a:gd name="T50" fmla="*/ 2147483647 w 724"/>
              <a:gd name="T51" fmla="*/ 2147483647 h 1270"/>
              <a:gd name="T52" fmla="*/ 0 w 724"/>
              <a:gd name="T53" fmla="*/ 2147483647 h 1270"/>
              <a:gd name="T54" fmla="*/ 0 w 724"/>
              <a:gd name="T55" fmla="*/ 2147483647 h 1270"/>
              <a:gd name="T56" fmla="*/ 2147483647 w 724"/>
              <a:gd name="T57" fmla="*/ 2147483647 h 1270"/>
              <a:gd name="T58" fmla="*/ 2147483647 w 724"/>
              <a:gd name="T59" fmla="*/ 2147483647 h 1270"/>
              <a:gd name="T60" fmla="*/ 2147483647 w 724"/>
              <a:gd name="T61" fmla="*/ 2147483647 h 1270"/>
              <a:gd name="T62" fmla="*/ 2147483647 w 724"/>
              <a:gd name="T63" fmla="*/ 2147483647 h 1270"/>
              <a:gd name="T64" fmla="*/ 2147483647 w 724"/>
              <a:gd name="T65" fmla="*/ 2147483647 h 1270"/>
              <a:gd name="T66" fmla="*/ 2147483647 w 724"/>
              <a:gd name="T67" fmla="*/ 2147483647 h 1270"/>
              <a:gd name="T68" fmla="*/ 2147483647 w 724"/>
              <a:gd name="T69" fmla="*/ 2147483647 h 1270"/>
              <a:gd name="T70" fmla="*/ 2147483647 w 724"/>
              <a:gd name="T71" fmla="*/ 2147483647 h 1270"/>
              <a:gd name="T72" fmla="*/ 2147483647 w 724"/>
              <a:gd name="T73" fmla="*/ 2147483647 h 1270"/>
              <a:gd name="T74" fmla="*/ 2147483647 w 724"/>
              <a:gd name="T75" fmla="*/ 2147483647 h 1270"/>
              <a:gd name="T76" fmla="*/ 2147483647 w 724"/>
              <a:gd name="T77" fmla="*/ 2147483647 h 1270"/>
              <a:gd name="T78" fmla="*/ 2147483647 w 724"/>
              <a:gd name="T79" fmla="*/ 2147483647 h 1270"/>
              <a:gd name="T80" fmla="*/ 2147483647 w 724"/>
              <a:gd name="T81" fmla="*/ 2147483647 h 12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24" h="1270">
                <a:moveTo>
                  <a:pt x="318" y="0"/>
                </a:moveTo>
                <a:lnTo>
                  <a:pt x="349" y="27"/>
                </a:lnTo>
                <a:lnTo>
                  <a:pt x="304" y="72"/>
                </a:lnTo>
                <a:lnTo>
                  <a:pt x="318" y="113"/>
                </a:lnTo>
                <a:lnTo>
                  <a:pt x="358" y="171"/>
                </a:lnTo>
                <a:lnTo>
                  <a:pt x="394" y="174"/>
                </a:lnTo>
                <a:lnTo>
                  <a:pt x="424" y="201"/>
                </a:lnTo>
                <a:lnTo>
                  <a:pt x="430" y="249"/>
                </a:lnTo>
                <a:lnTo>
                  <a:pt x="448" y="264"/>
                </a:lnTo>
                <a:lnTo>
                  <a:pt x="490" y="252"/>
                </a:lnTo>
                <a:lnTo>
                  <a:pt x="538" y="237"/>
                </a:lnTo>
                <a:lnTo>
                  <a:pt x="567" y="249"/>
                </a:lnTo>
                <a:lnTo>
                  <a:pt x="658" y="295"/>
                </a:lnTo>
                <a:lnTo>
                  <a:pt x="724" y="351"/>
                </a:lnTo>
                <a:lnTo>
                  <a:pt x="681" y="476"/>
                </a:lnTo>
                <a:lnTo>
                  <a:pt x="500" y="508"/>
                </a:lnTo>
                <a:lnTo>
                  <a:pt x="431" y="590"/>
                </a:lnTo>
                <a:lnTo>
                  <a:pt x="431" y="658"/>
                </a:lnTo>
                <a:lnTo>
                  <a:pt x="408" y="680"/>
                </a:lnTo>
                <a:lnTo>
                  <a:pt x="340" y="680"/>
                </a:lnTo>
                <a:lnTo>
                  <a:pt x="295" y="658"/>
                </a:lnTo>
                <a:lnTo>
                  <a:pt x="227" y="703"/>
                </a:lnTo>
                <a:lnTo>
                  <a:pt x="204" y="748"/>
                </a:lnTo>
                <a:lnTo>
                  <a:pt x="159" y="703"/>
                </a:lnTo>
                <a:lnTo>
                  <a:pt x="114" y="748"/>
                </a:lnTo>
                <a:lnTo>
                  <a:pt x="23" y="771"/>
                </a:lnTo>
                <a:lnTo>
                  <a:pt x="0" y="839"/>
                </a:lnTo>
                <a:lnTo>
                  <a:pt x="0" y="930"/>
                </a:lnTo>
                <a:lnTo>
                  <a:pt x="23" y="1020"/>
                </a:lnTo>
                <a:lnTo>
                  <a:pt x="23" y="1157"/>
                </a:lnTo>
                <a:lnTo>
                  <a:pt x="45" y="1202"/>
                </a:lnTo>
                <a:lnTo>
                  <a:pt x="91" y="1270"/>
                </a:lnTo>
                <a:lnTo>
                  <a:pt x="182" y="1270"/>
                </a:lnTo>
                <a:lnTo>
                  <a:pt x="250" y="1247"/>
                </a:lnTo>
                <a:lnTo>
                  <a:pt x="250" y="1188"/>
                </a:lnTo>
                <a:lnTo>
                  <a:pt x="318" y="1134"/>
                </a:lnTo>
                <a:lnTo>
                  <a:pt x="310" y="1107"/>
                </a:lnTo>
                <a:lnTo>
                  <a:pt x="352" y="1068"/>
                </a:lnTo>
                <a:lnTo>
                  <a:pt x="363" y="1020"/>
                </a:lnTo>
                <a:lnTo>
                  <a:pt x="295" y="975"/>
                </a:lnTo>
                <a:lnTo>
                  <a:pt x="295" y="907"/>
                </a:lnTo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57" name="Freeform 14"/>
          <p:cNvSpPr>
            <a:spLocks/>
          </p:cNvSpPr>
          <p:nvPr/>
        </p:nvSpPr>
        <p:spPr bwMode="auto">
          <a:xfrm>
            <a:off x="7961313" y="2085975"/>
            <a:ext cx="96837" cy="466725"/>
          </a:xfrm>
          <a:custGeom>
            <a:avLst/>
            <a:gdLst>
              <a:gd name="T0" fmla="*/ 2147483647 w 61"/>
              <a:gd name="T1" fmla="*/ 0 h 294"/>
              <a:gd name="T2" fmla="*/ 2147483647 w 61"/>
              <a:gd name="T3" fmla="*/ 2147483647 h 294"/>
              <a:gd name="T4" fmla="*/ 0 w 61"/>
              <a:gd name="T5" fmla="*/ 2147483647 h 29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1" h="294">
                <a:moveTo>
                  <a:pt x="61" y="0"/>
                </a:moveTo>
                <a:lnTo>
                  <a:pt x="60" y="190"/>
                </a:lnTo>
                <a:lnTo>
                  <a:pt x="0" y="294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58" name="Freeform 15"/>
          <p:cNvSpPr>
            <a:spLocks/>
          </p:cNvSpPr>
          <p:nvPr/>
        </p:nvSpPr>
        <p:spPr bwMode="auto">
          <a:xfrm>
            <a:off x="588963" y="4176713"/>
            <a:ext cx="241300" cy="992187"/>
          </a:xfrm>
          <a:custGeom>
            <a:avLst/>
            <a:gdLst>
              <a:gd name="T0" fmla="*/ 0 w 166"/>
              <a:gd name="T1" fmla="*/ 2147483647 h 681"/>
              <a:gd name="T2" fmla="*/ 2147483647 w 166"/>
              <a:gd name="T3" fmla="*/ 2147483647 h 681"/>
              <a:gd name="T4" fmla="*/ 2147483647 w 166"/>
              <a:gd name="T5" fmla="*/ 2147483647 h 681"/>
              <a:gd name="T6" fmla="*/ 2147483647 w 166"/>
              <a:gd name="T7" fmla="*/ 0 h 68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6" h="681">
                <a:moveTo>
                  <a:pt x="0" y="681"/>
                </a:moveTo>
                <a:lnTo>
                  <a:pt x="61" y="487"/>
                </a:lnTo>
                <a:lnTo>
                  <a:pt x="166" y="227"/>
                </a:lnTo>
                <a:lnTo>
                  <a:pt x="55" y="0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59" name="Oval 16"/>
          <p:cNvSpPr>
            <a:spLocks noChangeAspect="1" noChangeArrowheads="1"/>
          </p:cNvSpPr>
          <p:nvPr/>
        </p:nvSpPr>
        <p:spPr bwMode="auto">
          <a:xfrm>
            <a:off x="2441575" y="3609975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0" name="Oval 17"/>
          <p:cNvSpPr>
            <a:spLocks noChangeAspect="1" noChangeArrowheads="1"/>
          </p:cNvSpPr>
          <p:nvPr/>
        </p:nvSpPr>
        <p:spPr bwMode="auto">
          <a:xfrm>
            <a:off x="7494588" y="4237038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1" name="Freeform 18"/>
          <p:cNvSpPr>
            <a:spLocks/>
          </p:cNvSpPr>
          <p:nvPr/>
        </p:nvSpPr>
        <p:spPr bwMode="auto">
          <a:xfrm>
            <a:off x="5645150" y="2614613"/>
            <a:ext cx="2344738" cy="1622425"/>
          </a:xfrm>
          <a:custGeom>
            <a:avLst/>
            <a:gdLst>
              <a:gd name="T0" fmla="*/ 2147483647 w 1610"/>
              <a:gd name="T1" fmla="*/ 0 h 1114"/>
              <a:gd name="T2" fmla="*/ 2147483647 w 1610"/>
              <a:gd name="T3" fmla="*/ 2147483647 h 1114"/>
              <a:gd name="T4" fmla="*/ 2147483647 w 1610"/>
              <a:gd name="T5" fmla="*/ 2147483647 h 1114"/>
              <a:gd name="T6" fmla="*/ 2147483647 w 1610"/>
              <a:gd name="T7" fmla="*/ 2147483647 h 1114"/>
              <a:gd name="T8" fmla="*/ 2147483647 w 1610"/>
              <a:gd name="T9" fmla="*/ 2147483647 h 1114"/>
              <a:gd name="T10" fmla="*/ 2147483647 w 1610"/>
              <a:gd name="T11" fmla="*/ 2147483647 h 1114"/>
              <a:gd name="T12" fmla="*/ 2147483647 w 1610"/>
              <a:gd name="T13" fmla="*/ 2147483647 h 1114"/>
              <a:gd name="T14" fmla="*/ 2147483647 w 1610"/>
              <a:gd name="T15" fmla="*/ 2147483647 h 1114"/>
              <a:gd name="T16" fmla="*/ 2147483647 w 1610"/>
              <a:gd name="T17" fmla="*/ 2147483647 h 1114"/>
              <a:gd name="T18" fmla="*/ 2147483647 w 1610"/>
              <a:gd name="T19" fmla="*/ 2147483647 h 1114"/>
              <a:gd name="T20" fmla="*/ 2147483647 w 1610"/>
              <a:gd name="T21" fmla="*/ 2147483647 h 1114"/>
              <a:gd name="T22" fmla="*/ 2147483647 w 1610"/>
              <a:gd name="T23" fmla="*/ 2147483647 h 1114"/>
              <a:gd name="T24" fmla="*/ 2147483647 w 1610"/>
              <a:gd name="T25" fmla="*/ 2147483647 h 1114"/>
              <a:gd name="T26" fmla="*/ 2147483647 w 1610"/>
              <a:gd name="T27" fmla="*/ 2147483647 h 1114"/>
              <a:gd name="T28" fmla="*/ 2147483647 w 1610"/>
              <a:gd name="T29" fmla="*/ 2147483647 h 1114"/>
              <a:gd name="T30" fmla="*/ 2147483647 w 1610"/>
              <a:gd name="T31" fmla="*/ 2147483647 h 1114"/>
              <a:gd name="T32" fmla="*/ 2147483647 w 1610"/>
              <a:gd name="T33" fmla="*/ 2147483647 h 1114"/>
              <a:gd name="T34" fmla="*/ 2147483647 w 1610"/>
              <a:gd name="T35" fmla="*/ 2147483647 h 1114"/>
              <a:gd name="T36" fmla="*/ 2147483647 w 1610"/>
              <a:gd name="T37" fmla="*/ 2147483647 h 1114"/>
              <a:gd name="T38" fmla="*/ 2147483647 w 1610"/>
              <a:gd name="T39" fmla="*/ 2147483647 h 1114"/>
              <a:gd name="T40" fmla="*/ 2147483647 w 1610"/>
              <a:gd name="T41" fmla="*/ 2147483647 h 1114"/>
              <a:gd name="T42" fmla="*/ 2147483647 w 1610"/>
              <a:gd name="T43" fmla="*/ 2147483647 h 1114"/>
              <a:gd name="T44" fmla="*/ 2147483647 w 1610"/>
              <a:gd name="T45" fmla="*/ 2147483647 h 1114"/>
              <a:gd name="T46" fmla="*/ 2147483647 w 1610"/>
              <a:gd name="T47" fmla="*/ 2147483647 h 1114"/>
              <a:gd name="T48" fmla="*/ 2147483647 w 1610"/>
              <a:gd name="T49" fmla="*/ 2147483647 h 1114"/>
              <a:gd name="T50" fmla="*/ 2147483647 w 1610"/>
              <a:gd name="T51" fmla="*/ 2147483647 h 1114"/>
              <a:gd name="T52" fmla="*/ 2147483647 w 1610"/>
              <a:gd name="T53" fmla="*/ 2147483647 h 1114"/>
              <a:gd name="T54" fmla="*/ 2147483647 w 1610"/>
              <a:gd name="T55" fmla="*/ 2147483647 h 1114"/>
              <a:gd name="T56" fmla="*/ 2147483647 w 1610"/>
              <a:gd name="T57" fmla="*/ 2147483647 h 1114"/>
              <a:gd name="T58" fmla="*/ 0 w 1610"/>
              <a:gd name="T59" fmla="*/ 2147483647 h 111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610" h="1114">
                <a:moveTo>
                  <a:pt x="1580" y="0"/>
                </a:moveTo>
                <a:lnTo>
                  <a:pt x="1542" y="116"/>
                </a:lnTo>
                <a:lnTo>
                  <a:pt x="1562" y="222"/>
                </a:lnTo>
                <a:lnTo>
                  <a:pt x="1610" y="298"/>
                </a:lnTo>
                <a:lnTo>
                  <a:pt x="1592" y="360"/>
                </a:lnTo>
                <a:lnTo>
                  <a:pt x="1529" y="471"/>
                </a:lnTo>
                <a:lnTo>
                  <a:pt x="1429" y="706"/>
                </a:lnTo>
                <a:lnTo>
                  <a:pt x="1325" y="762"/>
                </a:lnTo>
                <a:lnTo>
                  <a:pt x="1292" y="876"/>
                </a:lnTo>
                <a:lnTo>
                  <a:pt x="1338" y="1046"/>
                </a:lnTo>
                <a:lnTo>
                  <a:pt x="1293" y="1114"/>
                </a:lnTo>
                <a:lnTo>
                  <a:pt x="1208" y="936"/>
                </a:lnTo>
                <a:lnTo>
                  <a:pt x="1154" y="912"/>
                </a:lnTo>
                <a:lnTo>
                  <a:pt x="1115" y="855"/>
                </a:lnTo>
                <a:lnTo>
                  <a:pt x="1021" y="819"/>
                </a:lnTo>
                <a:lnTo>
                  <a:pt x="908" y="846"/>
                </a:lnTo>
                <a:lnTo>
                  <a:pt x="779" y="834"/>
                </a:lnTo>
                <a:lnTo>
                  <a:pt x="722" y="933"/>
                </a:lnTo>
                <a:lnTo>
                  <a:pt x="567" y="1046"/>
                </a:lnTo>
                <a:lnTo>
                  <a:pt x="506" y="1002"/>
                </a:lnTo>
                <a:lnTo>
                  <a:pt x="455" y="1014"/>
                </a:lnTo>
                <a:lnTo>
                  <a:pt x="407" y="999"/>
                </a:lnTo>
                <a:lnTo>
                  <a:pt x="359" y="1011"/>
                </a:lnTo>
                <a:lnTo>
                  <a:pt x="302" y="1014"/>
                </a:lnTo>
                <a:lnTo>
                  <a:pt x="272" y="993"/>
                </a:lnTo>
                <a:lnTo>
                  <a:pt x="200" y="966"/>
                </a:lnTo>
                <a:lnTo>
                  <a:pt x="136" y="910"/>
                </a:lnTo>
                <a:lnTo>
                  <a:pt x="98" y="855"/>
                </a:lnTo>
                <a:lnTo>
                  <a:pt x="56" y="777"/>
                </a:lnTo>
                <a:lnTo>
                  <a:pt x="0" y="751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2" name="Oval 19"/>
          <p:cNvSpPr>
            <a:spLocks noChangeAspect="1" noChangeArrowheads="1"/>
          </p:cNvSpPr>
          <p:nvPr/>
        </p:nvSpPr>
        <p:spPr bwMode="auto">
          <a:xfrm>
            <a:off x="6569075" y="3014663"/>
            <a:ext cx="100013" cy="10001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3" name="Oval 20"/>
          <p:cNvSpPr>
            <a:spLocks noChangeAspect="1" noChangeArrowheads="1"/>
          </p:cNvSpPr>
          <p:nvPr/>
        </p:nvSpPr>
        <p:spPr bwMode="auto">
          <a:xfrm>
            <a:off x="7694613" y="3609975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4" name="Line 21"/>
          <p:cNvSpPr>
            <a:spLocks noChangeShapeType="1"/>
          </p:cNvSpPr>
          <p:nvPr/>
        </p:nvSpPr>
        <p:spPr bwMode="auto">
          <a:xfrm flipH="1">
            <a:off x="2838450" y="3778250"/>
            <a:ext cx="144463" cy="714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5" name="Oval 22"/>
          <p:cNvSpPr>
            <a:spLocks noChangeAspect="1" noChangeArrowheads="1"/>
          </p:cNvSpPr>
          <p:nvPr/>
        </p:nvSpPr>
        <p:spPr bwMode="auto">
          <a:xfrm>
            <a:off x="5910263" y="3973513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6" name="Freeform 23"/>
          <p:cNvSpPr>
            <a:spLocks/>
          </p:cNvSpPr>
          <p:nvPr/>
        </p:nvSpPr>
        <p:spPr bwMode="auto">
          <a:xfrm>
            <a:off x="2436813" y="2425700"/>
            <a:ext cx="576262" cy="215900"/>
          </a:xfrm>
          <a:custGeom>
            <a:avLst/>
            <a:gdLst>
              <a:gd name="T0" fmla="*/ 0 w 363"/>
              <a:gd name="T1" fmla="*/ 2147483647 h 136"/>
              <a:gd name="T2" fmla="*/ 2147483647 w 363"/>
              <a:gd name="T3" fmla="*/ 2147483647 h 136"/>
              <a:gd name="T4" fmla="*/ 2147483647 w 363"/>
              <a:gd name="T5" fmla="*/ 0 h 1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63" h="136">
                <a:moveTo>
                  <a:pt x="0" y="136"/>
                </a:moveTo>
                <a:lnTo>
                  <a:pt x="91" y="136"/>
                </a:lnTo>
                <a:lnTo>
                  <a:pt x="363" y="0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7" name="Freeform 24"/>
          <p:cNvSpPr>
            <a:spLocks/>
          </p:cNvSpPr>
          <p:nvPr/>
        </p:nvSpPr>
        <p:spPr bwMode="auto">
          <a:xfrm>
            <a:off x="2808288" y="2114550"/>
            <a:ext cx="5335587" cy="2552700"/>
          </a:xfrm>
          <a:custGeom>
            <a:avLst/>
            <a:gdLst>
              <a:gd name="T0" fmla="*/ 0 w 3361"/>
              <a:gd name="T1" fmla="*/ 2147483647 h 1608"/>
              <a:gd name="T2" fmla="*/ 2147483647 w 3361"/>
              <a:gd name="T3" fmla="*/ 2147483647 h 1608"/>
              <a:gd name="T4" fmla="*/ 2147483647 w 3361"/>
              <a:gd name="T5" fmla="*/ 2147483647 h 1608"/>
              <a:gd name="T6" fmla="*/ 2147483647 w 3361"/>
              <a:gd name="T7" fmla="*/ 2147483647 h 1608"/>
              <a:gd name="T8" fmla="*/ 2147483647 w 3361"/>
              <a:gd name="T9" fmla="*/ 2147483647 h 1608"/>
              <a:gd name="T10" fmla="*/ 2147483647 w 3361"/>
              <a:gd name="T11" fmla="*/ 2147483647 h 1608"/>
              <a:gd name="T12" fmla="*/ 2147483647 w 3361"/>
              <a:gd name="T13" fmla="*/ 2147483647 h 1608"/>
              <a:gd name="T14" fmla="*/ 2147483647 w 3361"/>
              <a:gd name="T15" fmla="*/ 2147483647 h 1608"/>
              <a:gd name="T16" fmla="*/ 2147483647 w 3361"/>
              <a:gd name="T17" fmla="*/ 2147483647 h 1608"/>
              <a:gd name="T18" fmla="*/ 2147483647 w 3361"/>
              <a:gd name="T19" fmla="*/ 2147483647 h 1608"/>
              <a:gd name="T20" fmla="*/ 2147483647 w 3361"/>
              <a:gd name="T21" fmla="*/ 2147483647 h 1608"/>
              <a:gd name="T22" fmla="*/ 2147483647 w 3361"/>
              <a:gd name="T23" fmla="*/ 2147483647 h 1608"/>
              <a:gd name="T24" fmla="*/ 2147483647 w 3361"/>
              <a:gd name="T25" fmla="*/ 2147483647 h 1608"/>
              <a:gd name="T26" fmla="*/ 2147483647 w 3361"/>
              <a:gd name="T27" fmla="*/ 2147483647 h 1608"/>
              <a:gd name="T28" fmla="*/ 2147483647 w 3361"/>
              <a:gd name="T29" fmla="*/ 2147483647 h 1608"/>
              <a:gd name="T30" fmla="*/ 2147483647 w 3361"/>
              <a:gd name="T31" fmla="*/ 2147483647 h 1608"/>
              <a:gd name="T32" fmla="*/ 2147483647 w 3361"/>
              <a:gd name="T33" fmla="*/ 2147483647 h 1608"/>
              <a:gd name="T34" fmla="*/ 2147483647 w 3361"/>
              <a:gd name="T35" fmla="*/ 2147483647 h 1608"/>
              <a:gd name="T36" fmla="*/ 2147483647 w 3361"/>
              <a:gd name="T37" fmla="*/ 2147483647 h 1608"/>
              <a:gd name="T38" fmla="*/ 2147483647 w 3361"/>
              <a:gd name="T39" fmla="*/ 2147483647 h 1608"/>
              <a:gd name="T40" fmla="*/ 2147483647 w 3361"/>
              <a:gd name="T41" fmla="*/ 2147483647 h 1608"/>
              <a:gd name="T42" fmla="*/ 2147483647 w 3361"/>
              <a:gd name="T43" fmla="*/ 2147483647 h 1608"/>
              <a:gd name="T44" fmla="*/ 2147483647 w 3361"/>
              <a:gd name="T45" fmla="*/ 2147483647 h 1608"/>
              <a:gd name="T46" fmla="*/ 2147483647 w 3361"/>
              <a:gd name="T47" fmla="*/ 2147483647 h 1608"/>
              <a:gd name="T48" fmla="*/ 2147483647 w 3361"/>
              <a:gd name="T49" fmla="*/ 2147483647 h 1608"/>
              <a:gd name="T50" fmla="*/ 2147483647 w 3361"/>
              <a:gd name="T51" fmla="*/ 2147483647 h 1608"/>
              <a:gd name="T52" fmla="*/ 2147483647 w 3361"/>
              <a:gd name="T53" fmla="*/ 2147483647 h 1608"/>
              <a:gd name="T54" fmla="*/ 2147483647 w 3361"/>
              <a:gd name="T55" fmla="*/ 2147483647 h 1608"/>
              <a:gd name="T56" fmla="*/ 2147483647 w 3361"/>
              <a:gd name="T57" fmla="*/ 2147483647 h 1608"/>
              <a:gd name="T58" fmla="*/ 2147483647 w 3361"/>
              <a:gd name="T59" fmla="*/ 2147483647 h 1608"/>
              <a:gd name="T60" fmla="*/ 2147483647 w 3361"/>
              <a:gd name="T61" fmla="*/ 2147483647 h 1608"/>
              <a:gd name="T62" fmla="*/ 2147483647 w 3361"/>
              <a:gd name="T63" fmla="*/ 2147483647 h 1608"/>
              <a:gd name="T64" fmla="*/ 2147483647 w 3361"/>
              <a:gd name="T65" fmla="*/ 2147483647 h 1608"/>
              <a:gd name="T66" fmla="*/ 2147483647 w 3361"/>
              <a:gd name="T67" fmla="*/ 2147483647 h 1608"/>
              <a:gd name="T68" fmla="*/ 2147483647 w 3361"/>
              <a:gd name="T69" fmla="*/ 2147483647 h 1608"/>
              <a:gd name="T70" fmla="*/ 2147483647 w 3361"/>
              <a:gd name="T71" fmla="*/ 2147483647 h 1608"/>
              <a:gd name="T72" fmla="*/ 2147483647 w 3361"/>
              <a:gd name="T73" fmla="*/ 2147483647 h 1608"/>
              <a:gd name="T74" fmla="*/ 2147483647 w 3361"/>
              <a:gd name="T75" fmla="*/ 2147483647 h 1608"/>
              <a:gd name="T76" fmla="*/ 2147483647 w 3361"/>
              <a:gd name="T77" fmla="*/ 2147483647 h 1608"/>
              <a:gd name="T78" fmla="*/ 2147483647 w 3361"/>
              <a:gd name="T79" fmla="*/ 2147483647 h 1608"/>
              <a:gd name="T80" fmla="*/ 2147483647 w 3361"/>
              <a:gd name="T81" fmla="*/ 2147483647 h 1608"/>
              <a:gd name="T82" fmla="*/ 2147483647 w 3361"/>
              <a:gd name="T83" fmla="*/ 2147483647 h 1608"/>
              <a:gd name="T84" fmla="*/ 2147483647 w 3361"/>
              <a:gd name="T85" fmla="*/ 0 h 160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361" h="1608">
                <a:moveTo>
                  <a:pt x="0" y="1116"/>
                </a:moveTo>
                <a:lnTo>
                  <a:pt x="245" y="1036"/>
                </a:lnTo>
                <a:lnTo>
                  <a:pt x="264" y="1045"/>
                </a:lnTo>
                <a:lnTo>
                  <a:pt x="327" y="1149"/>
                </a:lnTo>
                <a:lnTo>
                  <a:pt x="600" y="1408"/>
                </a:lnTo>
                <a:lnTo>
                  <a:pt x="682" y="1400"/>
                </a:lnTo>
                <a:lnTo>
                  <a:pt x="747" y="1421"/>
                </a:lnTo>
                <a:lnTo>
                  <a:pt x="809" y="1524"/>
                </a:lnTo>
                <a:lnTo>
                  <a:pt x="798" y="1581"/>
                </a:lnTo>
                <a:lnTo>
                  <a:pt x="809" y="1608"/>
                </a:lnTo>
                <a:lnTo>
                  <a:pt x="861" y="1581"/>
                </a:lnTo>
                <a:lnTo>
                  <a:pt x="911" y="1590"/>
                </a:lnTo>
                <a:lnTo>
                  <a:pt x="958" y="1573"/>
                </a:lnTo>
                <a:lnTo>
                  <a:pt x="969" y="1535"/>
                </a:lnTo>
                <a:lnTo>
                  <a:pt x="1017" y="1504"/>
                </a:lnTo>
                <a:lnTo>
                  <a:pt x="1058" y="1483"/>
                </a:lnTo>
                <a:lnTo>
                  <a:pt x="1098" y="1518"/>
                </a:lnTo>
                <a:lnTo>
                  <a:pt x="1125" y="1532"/>
                </a:lnTo>
                <a:lnTo>
                  <a:pt x="1285" y="1510"/>
                </a:lnTo>
                <a:lnTo>
                  <a:pt x="1461" y="1441"/>
                </a:lnTo>
                <a:lnTo>
                  <a:pt x="1461" y="1391"/>
                </a:lnTo>
                <a:lnTo>
                  <a:pt x="1516" y="1306"/>
                </a:lnTo>
                <a:lnTo>
                  <a:pt x="1621" y="1296"/>
                </a:lnTo>
                <a:lnTo>
                  <a:pt x="1714" y="1210"/>
                </a:lnTo>
                <a:lnTo>
                  <a:pt x="1745" y="1171"/>
                </a:lnTo>
                <a:lnTo>
                  <a:pt x="1789" y="1036"/>
                </a:lnTo>
                <a:lnTo>
                  <a:pt x="1879" y="1020"/>
                </a:lnTo>
                <a:lnTo>
                  <a:pt x="1899" y="981"/>
                </a:lnTo>
                <a:lnTo>
                  <a:pt x="2094" y="910"/>
                </a:lnTo>
                <a:lnTo>
                  <a:pt x="2135" y="846"/>
                </a:lnTo>
                <a:lnTo>
                  <a:pt x="2203" y="838"/>
                </a:lnTo>
                <a:lnTo>
                  <a:pt x="2281" y="791"/>
                </a:lnTo>
                <a:lnTo>
                  <a:pt x="2358" y="678"/>
                </a:lnTo>
                <a:lnTo>
                  <a:pt x="2410" y="630"/>
                </a:lnTo>
                <a:lnTo>
                  <a:pt x="2577" y="567"/>
                </a:lnTo>
                <a:lnTo>
                  <a:pt x="2738" y="472"/>
                </a:lnTo>
                <a:lnTo>
                  <a:pt x="2973" y="464"/>
                </a:lnTo>
                <a:lnTo>
                  <a:pt x="3038" y="387"/>
                </a:lnTo>
                <a:lnTo>
                  <a:pt x="3126" y="389"/>
                </a:lnTo>
                <a:lnTo>
                  <a:pt x="3222" y="339"/>
                </a:lnTo>
                <a:lnTo>
                  <a:pt x="3306" y="151"/>
                </a:lnTo>
                <a:lnTo>
                  <a:pt x="3327" y="133"/>
                </a:lnTo>
                <a:lnTo>
                  <a:pt x="3361" y="0"/>
                </a:ln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8" name="Freeform 25"/>
          <p:cNvSpPr>
            <a:spLocks/>
          </p:cNvSpPr>
          <p:nvPr/>
        </p:nvSpPr>
        <p:spPr bwMode="auto">
          <a:xfrm>
            <a:off x="4279900" y="2354263"/>
            <a:ext cx="3776663" cy="1925637"/>
          </a:xfrm>
          <a:custGeom>
            <a:avLst/>
            <a:gdLst>
              <a:gd name="T0" fmla="*/ 0 w 2593"/>
              <a:gd name="T1" fmla="*/ 2147483647 h 1322"/>
              <a:gd name="T2" fmla="*/ 2147483647 w 2593"/>
              <a:gd name="T3" fmla="*/ 2147483647 h 1322"/>
              <a:gd name="T4" fmla="*/ 2147483647 w 2593"/>
              <a:gd name="T5" fmla="*/ 2147483647 h 1322"/>
              <a:gd name="T6" fmla="*/ 2147483647 w 2593"/>
              <a:gd name="T7" fmla="*/ 2147483647 h 1322"/>
              <a:gd name="T8" fmla="*/ 2147483647 w 2593"/>
              <a:gd name="T9" fmla="*/ 2147483647 h 1322"/>
              <a:gd name="T10" fmla="*/ 2147483647 w 2593"/>
              <a:gd name="T11" fmla="*/ 2147483647 h 1322"/>
              <a:gd name="T12" fmla="*/ 2147483647 w 2593"/>
              <a:gd name="T13" fmla="*/ 2147483647 h 1322"/>
              <a:gd name="T14" fmla="*/ 2147483647 w 2593"/>
              <a:gd name="T15" fmla="*/ 2147483647 h 1322"/>
              <a:gd name="T16" fmla="*/ 2147483647 w 2593"/>
              <a:gd name="T17" fmla="*/ 2147483647 h 1322"/>
              <a:gd name="T18" fmla="*/ 2147483647 w 2593"/>
              <a:gd name="T19" fmla="*/ 2147483647 h 1322"/>
              <a:gd name="T20" fmla="*/ 2147483647 w 2593"/>
              <a:gd name="T21" fmla="*/ 2147483647 h 1322"/>
              <a:gd name="T22" fmla="*/ 2147483647 w 2593"/>
              <a:gd name="T23" fmla="*/ 2147483647 h 1322"/>
              <a:gd name="T24" fmla="*/ 2147483647 w 2593"/>
              <a:gd name="T25" fmla="*/ 2147483647 h 1322"/>
              <a:gd name="T26" fmla="*/ 2147483647 w 2593"/>
              <a:gd name="T27" fmla="*/ 2147483647 h 1322"/>
              <a:gd name="T28" fmla="*/ 2147483647 w 2593"/>
              <a:gd name="T29" fmla="*/ 2147483647 h 1322"/>
              <a:gd name="T30" fmla="*/ 2147483647 w 2593"/>
              <a:gd name="T31" fmla="*/ 2147483647 h 1322"/>
              <a:gd name="T32" fmla="*/ 2147483647 w 2593"/>
              <a:gd name="T33" fmla="*/ 2147483647 h 1322"/>
              <a:gd name="T34" fmla="*/ 2147483647 w 2593"/>
              <a:gd name="T35" fmla="*/ 2147483647 h 1322"/>
              <a:gd name="T36" fmla="*/ 2147483647 w 2593"/>
              <a:gd name="T37" fmla="*/ 2147483647 h 1322"/>
              <a:gd name="T38" fmla="*/ 2147483647 w 2593"/>
              <a:gd name="T39" fmla="*/ 2147483647 h 1322"/>
              <a:gd name="T40" fmla="*/ 2147483647 w 2593"/>
              <a:gd name="T41" fmla="*/ 2147483647 h 1322"/>
              <a:gd name="T42" fmla="*/ 2147483647 w 2593"/>
              <a:gd name="T43" fmla="*/ 2147483647 h 1322"/>
              <a:gd name="T44" fmla="*/ 2147483647 w 2593"/>
              <a:gd name="T45" fmla="*/ 0 h 13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593" h="1322">
                <a:moveTo>
                  <a:pt x="0" y="1253"/>
                </a:moveTo>
                <a:lnTo>
                  <a:pt x="102" y="1274"/>
                </a:lnTo>
                <a:lnTo>
                  <a:pt x="219" y="1265"/>
                </a:lnTo>
                <a:lnTo>
                  <a:pt x="357" y="1322"/>
                </a:lnTo>
                <a:lnTo>
                  <a:pt x="564" y="1244"/>
                </a:lnTo>
                <a:lnTo>
                  <a:pt x="684" y="1181"/>
                </a:lnTo>
                <a:lnTo>
                  <a:pt x="777" y="1061"/>
                </a:lnTo>
                <a:lnTo>
                  <a:pt x="816" y="983"/>
                </a:lnTo>
                <a:lnTo>
                  <a:pt x="937" y="930"/>
                </a:lnTo>
                <a:lnTo>
                  <a:pt x="1101" y="854"/>
                </a:lnTo>
                <a:lnTo>
                  <a:pt x="1617" y="522"/>
                </a:lnTo>
                <a:lnTo>
                  <a:pt x="1689" y="476"/>
                </a:lnTo>
                <a:lnTo>
                  <a:pt x="1791" y="476"/>
                </a:lnTo>
                <a:lnTo>
                  <a:pt x="1977" y="377"/>
                </a:lnTo>
                <a:lnTo>
                  <a:pt x="2145" y="344"/>
                </a:lnTo>
                <a:lnTo>
                  <a:pt x="2187" y="353"/>
                </a:lnTo>
                <a:lnTo>
                  <a:pt x="2229" y="329"/>
                </a:lnTo>
                <a:lnTo>
                  <a:pt x="2319" y="344"/>
                </a:lnTo>
                <a:lnTo>
                  <a:pt x="2389" y="318"/>
                </a:lnTo>
                <a:lnTo>
                  <a:pt x="2475" y="194"/>
                </a:lnTo>
                <a:lnTo>
                  <a:pt x="2520" y="176"/>
                </a:lnTo>
                <a:lnTo>
                  <a:pt x="2565" y="107"/>
                </a:lnTo>
                <a:lnTo>
                  <a:pt x="2593" y="0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69" name="Oval 26"/>
          <p:cNvSpPr>
            <a:spLocks noChangeAspect="1" noChangeArrowheads="1"/>
          </p:cNvSpPr>
          <p:nvPr/>
        </p:nvSpPr>
        <p:spPr bwMode="auto">
          <a:xfrm>
            <a:off x="5613400" y="3676650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70" name="Freeform 27"/>
          <p:cNvSpPr>
            <a:spLocks/>
          </p:cNvSpPr>
          <p:nvPr/>
        </p:nvSpPr>
        <p:spPr bwMode="auto">
          <a:xfrm>
            <a:off x="1685925" y="1528763"/>
            <a:ext cx="144463" cy="792162"/>
          </a:xfrm>
          <a:custGeom>
            <a:avLst/>
            <a:gdLst>
              <a:gd name="T0" fmla="*/ 0 w 91"/>
              <a:gd name="T1" fmla="*/ 2147483647 h 499"/>
              <a:gd name="T2" fmla="*/ 2147483647 w 91"/>
              <a:gd name="T3" fmla="*/ 2147483647 h 499"/>
              <a:gd name="T4" fmla="*/ 2147483647 w 91"/>
              <a:gd name="T5" fmla="*/ 0 h 4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1" h="499">
                <a:moveTo>
                  <a:pt x="0" y="499"/>
                </a:moveTo>
                <a:lnTo>
                  <a:pt x="91" y="318"/>
                </a:lnTo>
                <a:lnTo>
                  <a:pt x="46" y="0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71" name="Oval 28"/>
          <p:cNvSpPr>
            <a:spLocks noChangeAspect="1" noChangeArrowheads="1"/>
          </p:cNvSpPr>
          <p:nvPr/>
        </p:nvSpPr>
        <p:spPr bwMode="auto">
          <a:xfrm>
            <a:off x="2805113" y="3841750"/>
            <a:ext cx="100012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72" name="Oval 29"/>
          <p:cNvSpPr>
            <a:spLocks noChangeAspect="1" noChangeArrowheads="1"/>
          </p:cNvSpPr>
          <p:nvPr/>
        </p:nvSpPr>
        <p:spPr bwMode="auto">
          <a:xfrm>
            <a:off x="8023225" y="2322513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pic>
        <p:nvPicPr>
          <p:cNvPr id="29725" name="Picture 30" descr="DED_MOROZ_1997_MK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64463" y="2425700"/>
            <a:ext cx="3571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74" name="Oval 31"/>
          <p:cNvSpPr>
            <a:spLocks noChangeArrowheads="1"/>
          </p:cNvSpPr>
          <p:nvPr/>
        </p:nvSpPr>
        <p:spPr bwMode="auto">
          <a:xfrm>
            <a:off x="2079625" y="4395788"/>
            <a:ext cx="2273300" cy="768350"/>
          </a:xfrm>
          <a:prstGeom prst="ellipse">
            <a:avLst/>
          </a:prstGeom>
          <a:solidFill>
            <a:srgbClr val="FFFFFF">
              <a:alpha val="70195"/>
            </a:srgbClr>
          </a:solidFill>
          <a:ln w="9525">
            <a:solidFill>
              <a:srgbClr val="336699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6175" name="Freeform 32"/>
          <p:cNvSpPr>
            <a:spLocks/>
          </p:cNvSpPr>
          <p:nvPr/>
        </p:nvSpPr>
        <p:spPr bwMode="auto">
          <a:xfrm>
            <a:off x="1081088" y="2252663"/>
            <a:ext cx="1851025" cy="3214687"/>
          </a:xfrm>
          <a:custGeom>
            <a:avLst/>
            <a:gdLst>
              <a:gd name="T0" fmla="*/ 0 w 1166"/>
              <a:gd name="T1" fmla="*/ 2147483647 h 2025"/>
              <a:gd name="T2" fmla="*/ 2147483647 w 1166"/>
              <a:gd name="T3" fmla="*/ 2147483647 h 2025"/>
              <a:gd name="T4" fmla="*/ 2147483647 w 1166"/>
              <a:gd name="T5" fmla="*/ 2147483647 h 2025"/>
              <a:gd name="T6" fmla="*/ 2147483647 w 1166"/>
              <a:gd name="T7" fmla="*/ 2147483647 h 2025"/>
              <a:gd name="T8" fmla="*/ 2147483647 w 1166"/>
              <a:gd name="T9" fmla="*/ 0 h 2025"/>
              <a:gd name="T10" fmla="*/ 2147483647 w 1166"/>
              <a:gd name="T11" fmla="*/ 2147483647 h 2025"/>
              <a:gd name="T12" fmla="*/ 2147483647 w 1166"/>
              <a:gd name="T13" fmla="*/ 2147483647 h 2025"/>
              <a:gd name="T14" fmla="*/ 2147483647 w 1166"/>
              <a:gd name="T15" fmla="*/ 2147483647 h 2025"/>
              <a:gd name="T16" fmla="*/ 2147483647 w 1166"/>
              <a:gd name="T17" fmla="*/ 2147483647 h 2025"/>
              <a:gd name="T18" fmla="*/ 2147483647 w 1166"/>
              <a:gd name="T19" fmla="*/ 2147483647 h 2025"/>
              <a:gd name="T20" fmla="*/ 2147483647 w 1166"/>
              <a:gd name="T21" fmla="*/ 2147483647 h 2025"/>
              <a:gd name="T22" fmla="*/ 2147483647 w 1166"/>
              <a:gd name="T23" fmla="*/ 2147483647 h 2025"/>
              <a:gd name="T24" fmla="*/ 2147483647 w 1166"/>
              <a:gd name="T25" fmla="*/ 2147483647 h 2025"/>
              <a:gd name="T26" fmla="*/ 2147483647 w 1166"/>
              <a:gd name="T27" fmla="*/ 2147483647 h 2025"/>
              <a:gd name="T28" fmla="*/ 2147483647 w 1166"/>
              <a:gd name="T29" fmla="*/ 2147483647 h 2025"/>
              <a:gd name="T30" fmla="*/ 2147483647 w 1166"/>
              <a:gd name="T31" fmla="*/ 2147483647 h 2025"/>
              <a:gd name="T32" fmla="*/ 2147483647 w 1166"/>
              <a:gd name="T33" fmla="*/ 2147483647 h 2025"/>
              <a:gd name="T34" fmla="*/ 2147483647 w 1166"/>
              <a:gd name="T35" fmla="*/ 2147483647 h 2025"/>
              <a:gd name="T36" fmla="*/ 2147483647 w 1166"/>
              <a:gd name="T37" fmla="*/ 2147483647 h 2025"/>
              <a:gd name="T38" fmla="*/ 2147483647 w 1166"/>
              <a:gd name="T39" fmla="*/ 2147483647 h 2025"/>
              <a:gd name="T40" fmla="*/ 2147483647 w 1166"/>
              <a:gd name="T41" fmla="*/ 2147483647 h 2025"/>
              <a:gd name="T42" fmla="*/ 2147483647 w 1166"/>
              <a:gd name="T43" fmla="*/ 2147483647 h 2025"/>
              <a:gd name="T44" fmla="*/ 2147483647 w 1166"/>
              <a:gd name="T45" fmla="*/ 2147483647 h 2025"/>
              <a:gd name="T46" fmla="*/ 2147483647 w 1166"/>
              <a:gd name="T47" fmla="*/ 2147483647 h 2025"/>
              <a:gd name="T48" fmla="*/ 2147483647 w 1166"/>
              <a:gd name="T49" fmla="*/ 2147483647 h 2025"/>
              <a:gd name="T50" fmla="*/ 2147483647 w 1166"/>
              <a:gd name="T51" fmla="*/ 2147483647 h 2025"/>
              <a:gd name="T52" fmla="*/ 2147483647 w 1166"/>
              <a:gd name="T53" fmla="*/ 2147483647 h 2025"/>
              <a:gd name="T54" fmla="*/ 2147483647 w 1166"/>
              <a:gd name="T55" fmla="*/ 2147483647 h 2025"/>
              <a:gd name="T56" fmla="*/ 2147483647 w 1166"/>
              <a:gd name="T57" fmla="*/ 2147483647 h 2025"/>
              <a:gd name="T58" fmla="*/ 2147483647 w 1166"/>
              <a:gd name="T59" fmla="*/ 2147483647 h 2025"/>
              <a:gd name="T60" fmla="*/ 2147483647 w 1166"/>
              <a:gd name="T61" fmla="*/ 2147483647 h 2025"/>
              <a:gd name="T62" fmla="*/ 2147483647 w 1166"/>
              <a:gd name="T63" fmla="*/ 2147483647 h 2025"/>
              <a:gd name="T64" fmla="*/ 2147483647 w 1166"/>
              <a:gd name="T65" fmla="*/ 2147483647 h 2025"/>
              <a:gd name="T66" fmla="*/ 2147483647 w 1166"/>
              <a:gd name="T67" fmla="*/ 2147483647 h 2025"/>
              <a:gd name="T68" fmla="*/ 2147483647 w 1166"/>
              <a:gd name="T69" fmla="*/ 2147483647 h 2025"/>
              <a:gd name="T70" fmla="*/ 2147483647 w 1166"/>
              <a:gd name="T71" fmla="*/ 2147483647 h 2025"/>
              <a:gd name="T72" fmla="*/ 2147483647 w 1166"/>
              <a:gd name="T73" fmla="*/ 2147483647 h 2025"/>
              <a:gd name="T74" fmla="*/ 2147483647 w 1166"/>
              <a:gd name="T75" fmla="*/ 2147483647 h 2025"/>
              <a:gd name="T76" fmla="*/ 2147483647 w 1166"/>
              <a:gd name="T77" fmla="*/ 2147483647 h 2025"/>
              <a:gd name="T78" fmla="*/ 2147483647 w 1166"/>
              <a:gd name="T79" fmla="*/ 2147483647 h 2025"/>
              <a:gd name="T80" fmla="*/ 2147483647 w 1166"/>
              <a:gd name="T81" fmla="*/ 2147483647 h 202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166" h="2025">
                <a:moveTo>
                  <a:pt x="0" y="69"/>
                </a:moveTo>
                <a:lnTo>
                  <a:pt x="90" y="140"/>
                </a:lnTo>
                <a:lnTo>
                  <a:pt x="233" y="74"/>
                </a:lnTo>
                <a:lnTo>
                  <a:pt x="271" y="7"/>
                </a:lnTo>
                <a:lnTo>
                  <a:pt x="327" y="0"/>
                </a:lnTo>
                <a:lnTo>
                  <a:pt x="378" y="64"/>
                </a:lnTo>
                <a:lnTo>
                  <a:pt x="402" y="112"/>
                </a:lnTo>
                <a:lnTo>
                  <a:pt x="498" y="127"/>
                </a:lnTo>
                <a:lnTo>
                  <a:pt x="582" y="189"/>
                </a:lnTo>
                <a:lnTo>
                  <a:pt x="648" y="272"/>
                </a:lnTo>
                <a:lnTo>
                  <a:pt x="648" y="384"/>
                </a:lnTo>
                <a:lnTo>
                  <a:pt x="619" y="479"/>
                </a:lnTo>
                <a:lnTo>
                  <a:pt x="648" y="605"/>
                </a:lnTo>
                <a:lnTo>
                  <a:pt x="670" y="655"/>
                </a:lnTo>
                <a:lnTo>
                  <a:pt x="967" y="828"/>
                </a:lnTo>
                <a:lnTo>
                  <a:pt x="1015" y="857"/>
                </a:lnTo>
                <a:lnTo>
                  <a:pt x="1011" y="945"/>
                </a:lnTo>
                <a:lnTo>
                  <a:pt x="1037" y="1000"/>
                </a:lnTo>
                <a:lnTo>
                  <a:pt x="1077" y="1022"/>
                </a:lnTo>
                <a:lnTo>
                  <a:pt x="1074" y="1063"/>
                </a:lnTo>
                <a:lnTo>
                  <a:pt x="1107" y="1096"/>
                </a:lnTo>
                <a:lnTo>
                  <a:pt x="1121" y="1147"/>
                </a:lnTo>
                <a:lnTo>
                  <a:pt x="1166" y="1184"/>
                </a:lnTo>
                <a:lnTo>
                  <a:pt x="1148" y="1292"/>
                </a:lnTo>
                <a:lnTo>
                  <a:pt x="1162" y="1349"/>
                </a:lnTo>
                <a:lnTo>
                  <a:pt x="1132" y="1397"/>
                </a:lnTo>
                <a:lnTo>
                  <a:pt x="1147" y="1456"/>
                </a:lnTo>
                <a:lnTo>
                  <a:pt x="1143" y="1529"/>
                </a:lnTo>
                <a:lnTo>
                  <a:pt x="1090" y="1607"/>
                </a:lnTo>
                <a:lnTo>
                  <a:pt x="1077" y="1615"/>
                </a:lnTo>
                <a:lnTo>
                  <a:pt x="1041" y="1593"/>
                </a:lnTo>
                <a:lnTo>
                  <a:pt x="1024" y="1596"/>
                </a:lnTo>
                <a:lnTo>
                  <a:pt x="1035" y="1637"/>
                </a:lnTo>
                <a:lnTo>
                  <a:pt x="1013" y="1654"/>
                </a:lnTo>
                <a:lnTo>
                  <a:pt x="975" y="1637"/>
                </a:lnTo>
                <a:lnTo>
                  <a:pt x="934" y="1595"/>
                </a:lnTo>
                <a:lnTo>
                  <a:pt x="837" y="1604"/>
                </a:lnTo>
                <a:lnTo>
                  <a:pt x="821" y="1643"/>
                </a:lnTo>
                <a:lnTo>
                  <a:pt x="881" y="1723"/>
                </a:lnTo>
                <a:lnTo>
                  <a:pt x="1023" y="1937"/>
                </a:lnTo>
                <a:lnTo>
                  <a:pt x="1041" y="2025"/>
                </a:lnTo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76" name="Freeform 33"/>
          <p:cNvSpPr>
            <a:spLocks/>
          </p:cNvSpPr>
          <p:nvPr/>
        </p:nvSpPr>
        <p:spPr bwMode="auto">
          <a:xfrm>
            <a:off x="595313" y="4105275"/>
            <a:ext cx="3267075" cy="693738"/>
          </a:xfrm>
          <a:custGeom>
            <a:avLst/>
            <a:gdLst>
              <a:gd name="T0" fmla="*/ 2147483647 w 2058"/>
              <a:gd name="T1" fmla="*/ 2147483647 h 437"/>
              <a:gd name="T2" fmla="*/ 2147483647 w 2058"/>
              <a:gd name="T3" fmla="*/ 2147483647 h 437"/>
              <a:gd name="T4" fmla="*/ 2147483647 w 2058"/>
              <a:gd name="T5" fmla="*/ 2147483647 h 437"/>
              <a:gd name="T6" fmla="*/ 2147483647 w 2058"/>
              <a:gd name="T7" fmla="*/ 2147483647 h 437"/>
              <a:gd name="T8" fmla="*/ 2147483647 w 2058"/>
              <a:gd name="T9" fmla="*/ 2147483647 h 437"/>
              <a:gd name="T10" fmla="*/ 2147483647 w 2058"/>
              <a:gd name="T11" fmla="*/ 2147483647 h 437"/>
              <a:gd name="T12" fmla="*/ 2147483647 w 2058"/>
              <a:gd name="T13" fmla="*/ 2147483647 h 437"/>
              <a:gd name="T14" fmla="*/ 2147483647 w 2058"/>
              <a:gd name="T15" fmla="*/ 2147483647 h 437"/>
              <a:gd name="T16" fmla="*/ 2147483647 w 2058"/>
              <a:gd name="T17" fmla="*/ 2147483647 h 437"/>
              <a:gd name="T18" fmla="*/ 2147483647 w 2058"/>
              <a:gd name="T19" fmla="*/ 0 h 437"/>
              <a:gd name="T20" fmla="*/ 0 w 2058"/>
              <a:gd name="T21" fmla="*/ 2147483647 h 4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58" h="437">
                <a:moveTo>
                  <a:pt x="2058" y="381"/>
                </a:moveTo>
                <a:lnTo>
                  <a:pt x="1840" y="355"/>
                </a:lnTo>
                <a:lnTo>
                  <a:pt x="1596" y="406"/>
                </a:lnTo>
                <a:lnTo>
                  <a:pt x="1459" y="376"/>
                </a:lnTo>
                <a:lnTo>
                  <a:pt x="1255" y="437"/>
                </a:lnTo>
                <a:lnTo>
                  <a:pt x="641" y="279"/>
                </a:lnTo>
                <a:lnTo>
                  <a:pt x="575" y="193"/>
                </a:lnTo>
                <a:lnTo>
                  <a:pt x="473" y="147"/>
                </a:lnTo>
                <a:lnTo>
                  <a:pt x="432" y="147"/>
                </a:lnTo>
                <a:lnTo>
                  <a:pt x="209" y="0"/>
                </a:lnTo>
                <a:lnTo>
                  <a:pt x="0" y="46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77" name="Freeform 34"/>
          <p:cNvSpPr>
            <a:spLocks/>
          </p:cNvSpPr>
          <p:nvPr/>
        </p:nvSpPr>
        <p:spPr bwMode="auto">
          <a:xfrm>
            <a:off x="3838575" y="2457450"/>
            <a:ext cx="1447800" cy="3235325"/>
          </a:xfrm>
          <a:custGeom>
            <a:avLst/>
            <a:gdLst>
              <a:gd name="T0" fmla="*/ 2147483647 w 912"/>
              <a:gd name="T1" fmla="*/ 2147483647 h 2038"/>
              <a:gd name="T2" fmla="*/ 2147483647 w 912"/>
              <a:gd name="T3" fmla="*/ 2147483647 h 2038"/>
              <a:gd name="T4" fmla="*/ 0 w 912"/>
              <a:gd name="T5" fmla="*/ 2147483647 h 2038"/>
              <a:gd name="T6" fmla="*/ 2147483647 w 912"/>
              <a:gd name="T7" fmla="*/ 2147483647 h 2038"/>
              <a:gd name="T8" fmla="*/ 2147483647 w 912"/>
              <a:gd name="T9" fmla="*/ 2147483647 h 2038"/>
              <a:gd name="T10" fmla="*/ 2147483647 w 912"/>
              <a:gd name="T11" fmla="*/ 2147483647 h 2038"/>
              <a:gd name="T12" fmla="*/ 2147483647 w 912"/>
              <a:gd name="T13" fmla="*/ 2147483647 h 2038"/>
              <a:gd name="T14" fmla="*/ 2147483647 w 912"/>
              <a:gd name="T15" fmla="*/ 2147483647 h 2038"/>
              <a:gd name="T16" fmla="*/ 2147483647 w 912"/>
              <a:gd name="T17" fmla="*/ 2147483647 h 2038"/>
              <a:gd name="T18" fmla="*/ 2147483647 w 912"/>
              <a:gd name="T19" fmla="*/ 2147483647 h 2038"/>
              <a:gd name="T20" fmla="*/ 2147483647 w 912"/>
              <a:gd name="T21" fmla="*/ 2147483647 h 2038"/>
              <a:gd name="T22" fmla="*/ 2147483647 w 912"/>
              <a:gd name="T23" fmla="*/ 2147483647 h 2038"/>
              <a:gd name="T24" fmla="*/ 2147483647 w 912"/>
              <a:gd name="T25" fmla="*/ 2147483647 h 2038"/>
              <a:gd name="T26" fmla="*/ 2147483647 w 912"/>
              <a:gd name="T27" fmla="*/ 0 h 203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2" h="2038">
                <a:moveTo>
                  <a:pt x="234" y="2038"/>
                </a:moveTo>
                <a:lnTo>
                  <a:pt x="163" y="1830"/>
                </a:lnTo>
                <a:lnTo>
                  <a:pt x="0" y="1439"/>
                </a:lnTo>
                <a:lnTo>
                  <a:pt x="286" y="1068"/>
                </a:lnTo>
                <a:lnTo>
                  <a:pt x="413" y="911"/>
                </a:lnTo>
                <a:lnTo>
                  <a:pt x="452" y="809"/>
                </a:lnTo>
                <a:lnTo>
                  <a:pt x="534" y="726"/>
                </a:lnTo>
                <a:lnTo>
                  <a:pt x="564" y="631"/>
                </a:lnTo>
                <a:lnTo>
                  <a:pt x="680" y="517"/>
                </a:lnTo>
                <a:lnTo>
                  <a:pt x="721" y="310"/>
                </a:lnTo>
                <a:lnTo>
                  <a:pt x="768" y="223"/>
                </a:lnTo>
                <a:lnTo>
                  <a:pt x="815" y="190"/>
                </a:lnTo>
                <a:lnTo>
                  <a:pt x="884" y="91"/>
                </a:lnTo>
                <a:lnTo>
                  <a:pt x="912" y="0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78" name="Freeform 35"/>
          <p:cNvSpPr>
            <a:spLocks/>
          </p:cNvSpPr>
          <p:nvPr/>
        </p:nvSpPr>
        <p:spPr bwMode="auto">
          <a:xfrm>
            <a:off x="1038225" y="2336800"/>
            <a:ext cx="2800350" cy="2359025"/>
          </a:xfrm>
          <a:custGeom>
            <a:avLst/>
            <a:gdLst>
              <a:gd name="T0" fmla="*/ 0 w 1764"/>
              <a:gd name="T1" fmla="*/ 2147483647 h 1486"/>
              <a:gd name="T2" fmla="*/ 2147483647 w 1764"/>
              <a:gd name="T3" fmla="*/ 2147483647 h 1486"/>
              <a:gd name="T4" fmla="*/ 2147483647 w 1764"/>
              <a:gd name="T5" fmla="*/ 2147483647 h 1486"/>
              <a:gd name="T6" fmla="*/ 2147483647 w 1764"/>
              <a:gd name="T7" fmla="*/ 2147483647 h 1486"/>
              <a:gd name="T8" fmla="*/ 2147483647 w 1764"/>
              <a:gd name="T9" fmla="*/ 2147483647 h 1486"/>
              <a:gd name="T10" fmla="*/ 2147483647 w 1764"/>
              <a:gd name="T11" fmla="*/ 0 h 1486"/>
              <a:gd name="T12" fmla="*/ 2147483647 w 1764"/>
              <a:gd name="T13" fmla="*/ 0 h 1486"/>
              <a:gd name="T14" fmla="*/ 2147483647 w 1764"/>
              <a:gd name="T15" fmla="*/ 2147483647 h 1486"/>
              <a:gd name="T16" fmla="*/ 2147483647 w 1764"/>
              <a:gd name="T17" fmla="*/ 2147483647 h 1486"/>
              <a:gd name="T18" fmla="*/ 2147483647 w 1764"/>
              <a:gd name="T19" fmla="*/ 2147483647 h 1486"/>
              <a:gd name="T20" fmla="*/ 2147483647 w 1764"/>
              <a:gd name="T21" fmla="*/ 2147483647 h 1486"/>
              <a:gd name="T22" fmla="*/ 2147483647 w 1764"/>
              <a:gd name="T23" fmla="*/ 2147483647 h 1486"/>
              <a:gd name="T24" fmla="*/ 2147483647 w 1764"/>
              <a:gd name="T25" fmla="*/ 2147483647 h 1486"/>
              <a:gd name="T26" fmla="*/ 2147483647 w 1764"/>
              <a:gd name="T27" fmla="*/ 2147483647 h 1486"/>
              <a:gd name="T28" fmla="*/ 2147483647 w 1764"/>
              <a:gd name="T29" fmla="*/ 2147483647 h 1486"/>
              <a:gd name="T30" fmla="*/ 2147483647 w 1764"/>
              <a:gd name="T31" fmla="*/ 2147483647 h 1486"/>
              <a:gd name="T32" fmla="*/ 2147483647 w 1764"/>
              <a:gd name="T33" fmla="*/ 2147483647 h 1486"/>
              <a:gd name="T34" fmla="*/ 2147483647 w 1764"/>
              <a:gd name="T35" fmla="*/ 2147483647 h 1486"/>
              <a:gd name="T36" fmla="*/ 2147483647 w 1764"/>
              <a:gd name="T37" fmla="*/ 2147483647 h 1486"/>
              <a:gd name="T38" fmla="*/ 2147483647 w 1764"/>
              <a:gd name="T39" fmla="*/ 2147483647 h 1486"/>
              <a:gd name="T40" fmla="*/ 2147483647 w 1764"/>
              <a:gd name="T41" fmla="*/ 2147483647 h 1486"/>
              <a:gd name="T42" fmla="*/ 2147483647 w 1764"/>
              <a:gd name="T43" fmla="*/ 2147483647 h 1486"/>
              <a:gd name="T44" fmla="*/ 2147483647 w 1764"/>
              <a:gd name="T45" fmla="*/ 2147483647 h 1486"/>
              <a:gd name="T46" fmla="*/ 2147483647 w 1764"/>
              <a:gd name="T47" fmla="*/ 2147483647 h 1486"/>
              <a:gd name="T48" fmla="*/ 2147483647 w 1764"/>
              <a:gd name="T49" fmla="*/ 2147483647 h 1486"/>
              <a:gd name="T50" fmla="*/ 2147483647 w 1764"/>
              <a:gd name="T51" fmla="*/ 2147483647 h 1486"/>
              <a:gd name="T52" fmla="*/ 2147483647 w 1764"/>
              <a:gd name="T53" fmla="*/ 2147483647 h 1486"/>
              <a:gd name="T54" fmla="*/ 2147483647 w 1764"/>
              <a:gd name="T55" fmla="*/ 2147483647 h 1486"/>
              <a:gd name="T56" fmla="*/ 2147483647 w 1764"/>
              <a:gd name="T57" fmla="*/ 2147483647 h 148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764" h="1486">
                <a:moveTo>
                  <a:pt x="0" y="91"/>
                </a:moveTo>
                <a:lnTo>
                  <a:pt x="136" y="136"/>
                </a:lnTo>
                <a:lnTo>
                  <a:pt x="181" y="136"/>
                </a:lnTo>
                <a:lnTo>
                  <a:pt x="227" y="136"/>
                </a:lnTo>
                <a:lnTo>
                  <a:pt x="272" y="46"/>
                </a:lnTo>
                <a:lnTo>
                  <a:pt x="318" y="0"/>
                </a:lnTo>
                <a:lnTo>
                  <a:pt x="408" y="0"/>
                </a:lnTo>
                <a:lnTo>
                  <a:pt x="454" y="46"/>
                </a:lnTo>
                <a:lnTo>
                  <a:pt x="544" y="91"/>
                </a:lnTo>
                <a:lnTo>
                  <a:pt x="635" y="136"/>
                </a:lnTo>
                <a:lnTo>
                  <a:pt x="680" y="182"/>
                </a:lnTo>
                <a:lnTo>
                  <a:pt x="771" y="182"/>
                </a:lnTo>
                <a:lnTo>
                  <a:pt x="862" y="182"/>
                </a:lnTo>
                <a:lnTo>
                  <a:pt x="953" y="227"/>
                </a:lnTo>
                <a:lnTo>
                  <a:pt x="953" y="273"/>
                </a:lnTo>
                <a:lnTo>
                  <a:pt x="998" y="318"/>
                </a:lnTo>
                <a:lnTo>
                  <a:pt x="953" y="409"/>
                </a:lnTo>
                <a:lnTo>
                  <a:pt x="953" y="499"/>
                </a:lnTo>
                <a:lnTo>
                  <a:pt x="998" y="590"/>
                </a:lnTo>
                <a:lnTo>
                  <a:pt x="1089" y="681"/>
                </a:lnTo>
                <a:lnTo>
                  <a:pt x="1179" y="726"/>
                </a:lnTo>
                <a:lnTo>
                  <a:pt x="1225" y="817"/>
                </a:lnTo>
                <a:lnTo>
                  <a:pt x="1225" y="908"/>
                </a:lnTo>
                <a:lnTo>
                  <a:pt x="1315" y="953"/>
                </a:lnTo>
                <a:lnTo>
                  <a:pt x="1542" y="1180"/>
                </a:lnTo>
                <a:lnTo>
                  <a:pt x="1633" y="1270"/>
                </a:lnTo>
                <a:lnTo>
                  <a:pt x="1678" y="1361"/>
                </a:lnTo>
                <a:lnTo>
                  <a:pt x="1678" y="1407"/>
                </a:lnTo>
                <a:lnTo>
                  <a:pt x="1764" y="1486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79" name="Freeform 36"/>
          <p:cNvSpPr>
            <a:spLocks/>
          </p:cNvSpPr>
          <p:nvPr/>
        </p:nvSpPr>
        <p:spPr bwMode="auto">
          <a:xfrm>
            <a:off x="3903663" y="4759325"/>
            <a:ext cx="887412" cy="708025"/>
          </a:xfrm>
          <a:custGeom>
            <a:avLst/>
            <a:gdLst>
              <a:gd name="T0" fmla="*/ 2147483647 w 559"/>
              <a:gd name="T1" fmla="*/ 2147483647 h 446"/>
              <a:gd name="T2" fmla="*/ 2147483647 w 559"/>
              <a:gd name="T3" fmla="*/ 2147483647 h 446"/>
              <a:gd name="T4" fmla="*/ 2147483647 w 559"/>
              <a:gd name="T5" fmla="*/ 2147483647 h 446"/>
              <a:gd name="T6" fmla="*/ 2147483647 w 559"/>
              <a:gd name="T7" fmla="*/ 2147483647 h 446"/>
              <a:gd name="T8" fmla="*/ 0 w 559"/>
              <a:gd name="T9" fmla="*/ 0 h 4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59" h="446">
                <a:moveTo>
                  <a:pt x="559" y="446"/>
                </a:moveTo>
                <a:lnTo>
                  <a:pt x="452" y="330"/>
                </a:lnTo>
                <a:lnTo>
                  <a:pt x="234" y="192"/>
                </a:lnTo>
                <a:lnTo>
                  <a:pt x="127" y="86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0" name="Freeform 37"/>
          <p:cNvSpPr>
            <a:spLocks/>
          </p:cNvSpPr>
          <p:nvPr/>
        </p:nvSpPr>
        <p:spPr bwMode="auto">
          <a:xfrm>
            <a:off x="3862388" y="2652713"/>
            <a:ext cx="290512" cy="3081337"/>
          </a:xfrm>
          <a:custGeom>
            <a:avLst/>
            <a:gdLst>
              <a:gd name="T0" fmla="*/ 2147483647 w 183"/>
              <a:gd name="T1" fmla="*/ 2147483647 h 1941"/>
              <a:gd name="T2" fmla="*/ 2147483647 w 183"/>
              <a:gd name="T3" fmla="*/ 2147483647 h 1941"/>
              <a:gd name="T4" fmla="*/ 2147483647 w 183"/>
              <a:gd name="T5" fmla="*/ 2147483647 h 1941"/>
              <a:gd name="T6" fmla="*/ 2147483647 w 183"/>
              <a:gd name="T7" fmla="*/ 2147483647 h 1941"/>
              <a:gd name="T8" fmla="*/ 2147483647 w 183"/>
              <a:gd name="T9" fmla="*/ 2147483647 h 1941"/>
              <a:gd name="T10" fmla="*/ 0 w 183"/>
              <a:gd name="T11" fmla="*/ 2147483647 h 1941"/>
              <a:gd name="T12" fmla="*/ 2147483647 w 183"/>
              <a:gd name="T13" fmla="*/ 2147483647 h 1941"/>
              <a:gd name="T14" fmla="*/ 2147483647 w 183"/>
              <a:gd name="T15" fmla="*/ 2147483647 h 1941"/>
              <a:gd name="T16" fmla="*/ 2147483647 w 183"/>
              <a:gd name="T17" fmla="*/ 2147483647 h 1941"/>
              <a:gd name="T18" fmla="*/ 2147483647 w 183"/>
              <a:gd name="T19" fmla="*/ 2147483647 h 1941"/>
              <a:gd name="T20" fmla="*/ 2147483647 w 183"/>
              <a:gd name="T21" fmla="*/ 2147483647 h 1941"/>
              <a:gd name="T22" fmla="*/ 2147483647 w 183"/>
              <a:gd name="T23" fmla="*/ 0 h 194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83" h="1941">
                <a:moveTo>
                  <a:pt x="183" y="1941"/>
                </a:moveTo>
                <a:lnTo>
                  <a:pt x="143" y="1793"/>
                </a:lnTo>
                <a:lnTo>
                  <a:pt x="97" y="1737"/>
                </a:lnTo>
                <a:lnTo>
                  <a:pt x="138" y="1611"/>
                </a:lnTo>
                <a:lnTo>
                  <a:pt x="128" y="1423"/>
                </a:lnTo>
                <a:lnTo>
                  <a:pt x="0" y="1316"/>
                </a:lnTo>
                <a:lnTo>
                  <a:pt x="56" y="1169"/>
                </a:lnTo>
                <a:lnTo>
                  <a:pt x="104" y="1103"/>
                </a:lnTo>
                <a:lnTo>
                  <a:pt x="124" y="936"/>
                </a:lnTo>
                <a:lnTo>
                  <a:pt x="124" y="707"/>
                </a:lnTo>
                <a:lnTo>
                  <a:pt x="145" y="249"/>
                </a:lnTo>
                <a:lnTo>
                  <a:pt x="108" y="0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1" name="Freeform 38"/>
          <p:cNvSpPr>
            <a:spLocks/>
          </p:cNvSpPr>
          <p:nvPr/>
        </p:nvSpPr>
        <p:spPr bwMode="auto">
          <a:xfrm>
            <a:off x="717550" y="4395788"/>
            <a:ext cx="3138488" cy="592137"/>
          </a:xfrm>
          <a:custGeom>
            <a:avLst/>
            <a:gdLst>
              <a:gd name="T0" fmla="*/ 2147483647 w 1977"/>
              <a:gd name="T1" fmla="*/ 2147483647 h 373"/>
              <a:gd name="T2" fmla="*/ 2147483647 w 1977"/>
              <a:gd name="T3" fmla="*/ 2147483647 h 373"/>
              <a:gd name="T4" fmla="*/ 2147483647 w 1977"/>
              <a:gd name="T5" fmla="*/ 2147483647 h 373"/>
              <a:gd name="T6" fmla="*/ 2147483647 w 1977"/>
              <a:gd name="T7" fmla="*/ 2147483647 h 373"/>
              <a:gd name="T8" fmla="*/ 2147483647 w 1977"/>
              <a:gd name="T9" fmla="*/ 2147483647 h 373"/>
              <a:gd name="T10" fmla="*/ 2147483647 w 1977"/>
              <a:gd name="T11" fmla="*/ 2147483647 h 373"/>
              <a:gd name="T12" fmla="*/ 2147483647 w 1977"/>
              <a:gd name="T13" fmla="*/ 2147483647 h 373"/>
              <a:gd name="T14" fmla="*/ 2147483647 w 1977"/>
              <a:gd name="T15" fmla="*/ 2147483647 h 373"/>
              <a:gd name="T16" fmla="*/ 2147483647 w 1977"/>
              <a:gd name="T17" fmla="*/ 2147483647 h 373"/>
              <a:gd name="T18" fmla="*/ 2147483647 w 1977"/>
              <a:gd name="T19" fmla="*/ 2147483647 h 373"/>
              <a:gd name="T20" fmla="*/ 2147483647 w 1977"/>
              <a:gd name="T21" fmla="*/ 2147483647 h 373"/>
              <a:gd name="T22" fmla="*/ 2147483647 w 1977"/>
              <a:gd name="T23" fmla="*/ 2147483647 h 373"/>
              <a:gd name="T24" fmla="*/ 2147483647 w 1977"/>
              <a:gd name="T25" fmla="*/ 2147483647 h 373"/>
              <a:gd name="T26" fmla="*/ 2147483647 w 1977"/>
              <a:gd name="T27" fmla="*/ 2147483647 h 373"/>
              <a:gd name="T28" fmla="*/ 2147483647 w 1977"/>
              <a:gd name="T29" fmla="*/ 2147483647 h 373"/>
              <a:gd name="T30" fmla="*/ 2147483647 w 1977"/>
              <a:gd name="T31" fmla="*/ 2147483647 h 373"/>
              <a:gd name="T32" fmla="*/ 0 w 1977"/>
              <a:gd name="T33" fmla="*/ 0 h 37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977" h="373">
                <a:moveTo>
                  <a:pt x="1977" y="213"/>
                </a:moveTo>
                <a:lnTo>
                  <a:pt x="1875" y="230"/>
                </a:lnTo>
                <a:lnTo>
                  <a:pt x="1696" y="307"/>
                </a:lnTo>
                <a:lnTo>
                  <a:pt x="1614" y="318"/>
                </a:lnTo>
                <a:lnTo>
                  <a:pt x="1210" y="109"/>
                </a:lnTo>
                <a:lnTo>
                  <a:pt x="1127" y="150"/>
                </a:lnTo>
                <a:lnTo>
                  <a:pt x="1042" y="150"/>
                </a:lnTo>
                <a:lnTo>
                  <a:pt x="937" y="188"/>
                </a:lnTo>
                <a:lnTo>
                  <a:pt x="885" y="315"/>
                </a:lnTo>
                <a:lnTo>
                  <a:pt x="841" y="373"/>
                </a:lnTo>
                <a:lnTo>
                  <a:pt x="736" y="345"/>
                </a:lnTo>
                <a:lnTo>
                  <a:pt x="681" y="359"/>
                </a:lnTo>
                <a:lnTo>
                  <a:pt x="604" y="315"/>
                </a:lnTo>
                <a:lnTo>
                  <a:pt x="453" y="307"/>
                </a:lnTo>
                <a:lnTo>
                  <a:pt x="164" y="266"/>
                </a:lnTo>
                <a:lnTo>
                  <a:pt x="101" y="211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2" name="Oval 39"/>
          <p:cNvSpPr>
            <a:spLocks noChangeAspect="1" noChangeArrowheads="1"/>
          </p:cNvSpPr>
          <p:nvPr/>
        </p:nvSpPr>
        <p:spPr bwMode="auto">
          <a:xfrm>
            <a:off x="2870200" y="4667250"/>
            <a:ext cx="100013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3" name="Line 40"/>
          <p:cNvSpPr>
            <a:spLocks noChangeShapeType="1"/>
          </p:cNvSpPr>
          <p:nvPr/>
        </p:nvSpPr>
        <p:spPr bwMode="auto">
          <a:xfrm>
            <a:off x="2532063" y="4622800"/>
            <a:ext cx="0" cy="1444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4" name="Oval 41"/>
          <p:cNvSpPr>
            <a:spLocks noChangeAspect="1" noChangeArrowheads="1"/>
          </p:cNvSpPr>
          <p:nvPr/>
        </p:nvSpPr>
        <p:spPr bwMode="auto">
          <a:xfrm>
            <a:off x="2471738" y="4729163"/>
            <a:ext cx="144462" cy="1460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5" name="Oval 42"/>
          <p:cNvSpPr>
            <a:spLocks noChangeAspect="1" noChangeArrowheads="1"/>
          </p:cNvSpPr>
          <p:nvPr/>
        </p:nvSpPr>
        <p:spPr bwMode="auto">
          <a:xfrm>
            <a:off x="4024313" y="5081588"/>
            <a:ext cx="98425" cy="10001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6" name="Oval 43"/>
          <p:cNvSpPr>
            <a:spLocks noChangeAspect="1" noChangeArrowheads="1"/>
          </p:cNvSpPr>
          <p:nvPr/>
        </p:nvSpPr>
        <p:spPr bwMode="auto">
          <a:xfrm>
            <a:off x="3794125" y="4660900"/>
            <a:ext cx="144463" cy="1460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7" name="Oval 44"/>
          <p:cNvSpPr>
            <a:spLocks noChangeAspect="1" noChangeArrowheads="1"/>
          </p:cNvSpPr>
          <p:nvPr/>
        </p:nvSpPr>
        <p:spPr bwMode="auto">
          <a:xfrm>
            <a:off x="4027488" y="3741738"/>
            <a:ext cx="98425" cy="10001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8" name="Oval 45"/>
          <p:cNvSpPr>
            <a:spLocks noChangeAspect="1" noChangeArrowheads="1"/>
          </p:cNvSpPr>
          <p:nvPr/>
        </p:nvSpPr>
        <p:spPr bwMode="auto">
          <a:xfrm>
            <a:off x="4027488" y="3048000"/>
            <a:ext cx="98425" cy="100013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89" name="Oval 46"/>
          <p:cNvSpPr>
            <a:spLocks noChangeAspect="1" noChangeArrowheads="1"/>
          </p:cNvSpPr>
          <p:nvPr/>
        </p:nvSpPr>
        <p:spPr bwMode="auto">
          <a:xfrm>
            <a:off x="3959225" y="4292600"/>
            <a:ext cx="98425" cy="100013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90" name="Oval 47"/>
          <p:cNvSpPr>
            <a:spLocks noChangeAspect="1" noChangeArrowheads="1"/>
          </p:cNvSpPr>
          <p:nvPr/>
        </p:nvSpPr>
        <p:spPr bwMode="auto">
          <a:xfrm>
            <a:off x="2573338" y="3246438"/>
            <a:ext cx="100012" cy="10001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91" name="Oval 48"/>
          <p:cNvSpPr>
            <a:spLocks noChangeAspect="1" noChangeArrowheads="1"/>
          </p:cNvSpPr>
          <p:nvPr/>
        </p:nvSpPr>
        <p:spPr bwMode="auto">
          <a:xfrm>
            <a:off x="1649413" y="2322513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92" name="Oval 49"/>
          <p:cNvSpPr>
            <a:spLocks noChangeAspect="1" noChangeArrowheads="1"/>
          </p:cNvSpPr>
          <p:nvPr/>
        </p:nvSpPr>
        <p:spPr bwMode="auto">
          <a:xfrm>
            <a:off x="790575" y="4502150"/>
            <a:ext cx="98425" cy="984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6193" name="Oval 50"/>
          <p:cNvSpPr>
            <a:spLocks noChangeAspect="1" noChangeArrowheads="1"/>
          </p:cNvSpPr>
          <p:nvPr/>
        </p:nvSpPr>
        <p:spPr bwMode="auto">
          <a:xfrm>
            <a:off x="1219200" y="4270375"/>
            <a:ext cx="100013" cy="100013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buChar char="•"/>
        <a:defRPr sz="32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 descr="Широкий диагональный 2"/>
          <p:cNvSpPr>
            <a:spLocks noChangeArrowheads="1"/>
          </p:cNvSpPr>
          <p:nvPr/>
        </p:nvSpPr>
        <p:spPr bwMode="auto">
          <a:xfrm>
            <a:off x="8845550" y="6399213"/>
            <a:ext cx="298450" cy="200025"/>
          </a:xfrm>
          <a:prstGeom prst="rect">
            <a:avLst/>
          </a:prstGeom>
          <a:pattFill prst="wdUpDiag">
            <a:fgClr>
              <a:srgbClr val="537897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8913" y="639763"/>
            <a:ext cx="89550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-22225"/>
            <a:ext cx="8963025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3" name="Rectangle 8"/>
          <p:cNvSpPr>
            <a:spLocks noChangeArrowheads="1"/>
          </p:cNvSpPr>
          <p:nvPr/>
        </p:nvSpPr>
        <p:spPr bwMode="auto">
          <a:xfrm>
            <a:off x="741363" y="6400800"/>
            <a:ext cx="469423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" b="1" dirty="0">
                <a:solidFill>
                  <a:srgbClr val="336699"/>
                </a:solidFill>
                <a:cs typeface="+mn-cs"/>
              </a:rPr>
              <a:t>ПРАВИТЕЛЬСТВО ВОЛОГОДСКОЙ ОБЛАСТИ</a:t>
            </a:r>
            <a:r>
              <a:rPr lang="en-US" sz="800" b="1" dirty="0">
                <a:solidFill>
                  <a:srgbClr val="336699"/>
                </a:solidFill>
                <a:cs typeface="+mn-cs"/>
              </a:rPr>
              <a:t> :: </a:t>
            </a:r>
            <a:r>
              <a:rPr lang="ru-RU" sz="800" b="1" dirty="0">
                <a:solidFill>
                  <a:srgbClr val="336699"/>
                </a:solidFill>
                <a:cs typeface="+mn-cs"/>
              </a:rPr>
              <a:t>ДЕПАРТАМЕНТ ЭКОНОМИКИ</a:t>
            </a:r>
            <a:r>
              <a:rPr lang="ru-RU" sz="800" dirty="0">
                <a:solidFill>
                  <a:srgbClr val="336699"/>
                </a:solidFill>
                <a:cs typeface="+mn-cs"/>
              </a:rPr>
              <a:t> </a:t>
            </a:r>
            <a:endParaRPr lang="en-US" sz="800" dirty="0">
              <a:solidFill>
                <a:srgbClr val="336699"/>
              </a:solidFill>
              <a:cs typeface="+mn-cs"/>
            </a:endParaRPr>
          </a:p>
        </p:txBody>
      </p:sp>
      <p:pic>
        <p:nvPicPr>
          <p:cNvPr id="30726" name="Picture 9" descr="de"/>
          <p:cNvPicPr>
            <a:picLocks noChangeAspect="1" noChangeArrowheads="1"/>
          </p:cNvPicPr>
          <p:nvPr/>
        </p:nvPicPr>
        <p:blipFill>
          <a:blip r:embed="rId13" cstate="print">
            <a:lum bright="-14000"/>
          </a:blip>
          <a:srcRect/>
          <a:stretch>
            <a:fillRect/>
          </a:stretch>
        </p:blipFill>
        <p:spPr bwMode="auto">
          <a:xfrm>
            <a:off x="366713" y="6381750"/>
            <a:ext cx="3905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80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64525" y="6305550"/>
            <a:ext cx="614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537897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8DBAB11A-E5A0-453A-8F6F-02F4CE6850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30728" name="Picture 9" descr="vol-obl_blue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5450" y="1497013"/>
            <a:ext cx="82264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AutoShape 10"/>
          <p:cNvSpPr>
            <a:spLocks noChangeArrowheads="1"/>
          </p:cNvSpPr>
          <p:nvPr/>
        </p:nvSpPr>
        <p:spPr bwMode="auto">
          <a:xfrm rot="2700000">
            <a:off x="719932" y="3032919"/>
            <a:ext cx="3873500" cy="935037"/>
          </a:xfrm>
          <a:prstGeom prst="doubleWave">
            <a:avLst>
              <a:gd name="adj1" fmla="val 2884"/>
              <a:gd name="adj2" fmla="val 759"/>
            </a:avLst>
          </a:prstGeom>
          <a:solidFill>
            <a:srgbClr val="009999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78" name="AutoShape 11"/>
          <p:cNvSpPr>
            <a:spLocks noChangeArrowheads="1"/>
          </p:cNvSpPr>
          <p:nvPr/>
        </p:nvSpPr>
        <p:spPr bwMode="auto">
          <a:xfrm rot="9120000">
            <a:off x="3232150" y="3313113"/>
            <a:ext cx="5321300" cy="846137"/>
          </a:xfrm>
          <a:prstGeom prst="doubleWave">
            <a:avLst>
              <a:gd name="adj1" fmla="val 3523"/>
              <a:gd name="adj2" fmla="val 208"/>
            </a:avLst>
          </a:prstGeom>
          <a:solidFill>
            <a:srgbClr val="C34986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79" name="AutoShape 12"/>
          <p:cNvSpPr>
            <a:spLocks noChangeArrowheads="1"/>
          </p:cNvSpPr>
          <p:nvPr/>
        </p:nvSpPr>
        <p:spPr bwMode="auto">
          <a:xfrm rot="5280000">
            <a:off x="2494756" y="3813969"/>
            <a:ext cx="3254375" cy="846138"/>
          </a:xfrm>
          <a:prstGeom prst="doubleWave">
            <a:avLst>
              <a:gd name="adj1" fmla="val 3523"/>
              <a:gd name="adj2" fmla="val -185"/>
            </a:avLst>
          </a:prstGeom>
          <a:solidFill>
            <a:srgbClr val="336699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0" name="Oval 13"/>
          <p:cNvSpPr>
            <a:spLocks noChangeAspect="1" noChangeArrowheads="1"/>
          </p:cNvSpPr>
          <p:nvPr/>
        </p:nvSpPr>
        <p:spPr bwMode="auto">
          <a:xfrm>
            <a:off x="2441575" y="3609975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1" name="Oval 14"/>
          <p:cNvSpPr>
            <a:spLocks noChangeAspect="1" noChangeArrowheads="1"/>
          </p:cNvSpPr>
          <p:nvPr/>
        </p:nvSpPr>
        <p:spPr bwMode="auto">
          <a:xfrm>
            <a:off x="7494588" y="4237038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2" name="Oval 15"/>
          <p:cNvSpPr>
            <a:spLocks noChangeAspect="1" noChangeArrowheads="1"/>
          </p:cNvSpPr>
          <p:nvPr/>
        </p:nvSpPr>
        <p:spPr bwMode="auto">
          <a:xfrm>
            <a:off x="6569075" y="3014663"/>
            <a:ext cx="100013" cy="10001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3" name="Oval 16"/>
          <p:cNvSpPr>
            <a:spLocks noChangeAspect="1" noChangeArrowheads="1"/>
          </p:cNvSpPr>
          <p:nvPr/>
        </p:nvSpPr>
        <p:spPr bwMode="auto">
          <a:xfrm>
            <a:off x="7694613" y="3609975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4" name="Oval 17"/>
          <p:cNvSpPr>
            <a:spLocks noChangeAspect="1" noChangeArrowheads="1"/>
          </p:cNvSpPr>
          <p:nvPr/>
        </p:nvSpPr>
        <p:spPr bwMode="auto">
          <a:xfrm>
            <a:off x="5910263" y="3973513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5" name="Oval 18"/>
          <p:cNvSpPr>
            <a:spLocks noChangeAspect="1" noChangeArrowheads="1"/>
          </p:cNvSpPr>
          <p:nvPr/>
        </p:nvSpPr>
        <p:spPr bwMode="auto">
          <a:xfrm>
            <a:off x="5613400" y="3676650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6" name="Oval 19"/>
          <p:cNvSpPr>
            <a:spLocks noChangeAspect="1" noChangeArrowheads="1"/>
          </p:cNvSpPr>
          <p:nvPr/>
        </p:nvSpPr>
        <p:spPr bwMode="auto">
          <a:xfrm>
            <a:off x="2805113" y="3841750"/>
            <a:ext cx="100012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87" name="Oval 20"/>
          <p:cNvSpPr>
            <a:spLocks noChangeAspect="1" noChangeArrowheads="1"/>
          </p:cNvSpPr>
          <p:nvPr/>
        </p:nvSpPr>
        <p:spPr bwMode="auto">
          <a:xfrm>
            <a:off x="8023225" y="2322513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pic>
        <p:nvPicPr>
          <p:cNvPr id="30740" name="Picture 21" descr="DED_MOROZ_1997_MK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64463" y="2425700"/>
            <a:ext cx="3571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9" name="Oval 22"/>
          <p:cNvSpPr>
            <a:spLocks noChangeArrowheads="1"/>
          </p:cNvSpPr>
          <p:nvPr/>
        </p:nvSpPr>
        <p:spPr bwMode="auto">
          <a:xfrm>
            <a:off x="2079625" y="4395788"/>
            <a:ext cx="2273300" cy="768350"/>
          </a:xfrm>
          <a:prstGeom prst="ellipse">
            <a:avLst/>
          </a:prstGeom>
          <a:solidFill>
            <a:srgbClr val="FFFFFF">
              <a:alpha val="70195"/>
            </a:srgbClr>
          </a:solidFill>
          <a:ln w="9525">
            <a:solidFill>
              <a:srgbClr val="336699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7190" name="Oval 23"/>
          <p:cNvSpPr>
            <a:spLocks noChangeAspect="1" noChangeArrowheads="1"/>
          </p:cNvSpPr>
          <p:nvPr/>
        </p:nvSpPr>
        <p:spPr bwMode="auto">
          <a:xfrm>
            <a:off x="2870200" y="4667250"/>
            <a:ext cx="100013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1" name="Oval 24"/>
          <p:cNvSpPr>
            <a:spLocks noChangeAspect="1" noChangeArrowheads="1"/>
          </p:cNvSpPr>
          <p:nvPr/>
        </p:nvSpPr>
        <p:spPr bwMode="auto">
          <a:xfrm>
            <a:off x="2471738" y="4729163"/>
            <a:ext cx="144462" cy="1460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2" name="Oval 25"/>
          <p:cNvSpPr>
            <a:spLocks noChangeAspect="1" noChangeArrowheads="1"/>
          </p:cNvSpPr>
          <p:nvPr/>
        </p:nvSpPr>
        <p:spPr bwMode="auto">
          <a:xfrm>
            <a:off x="4024313" y="5081588"/>
            <a:ext cx="98425" cy="10001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3" name="Oval 26"/>
          <p:cNvSpPr>
            <a:spLocks noChangeAspect="1" noChangeArrowheads="1"/>
          </p:cNvSpPr>
          <p:nvPr/>
        </p:nvSpPr>
        <p:spPr bwMode="auto">
          <a:xfrm>
            <a:off x="3794125" y="4660900"/>
            <a:ext cx="144463" cy="1460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4" name="Oval 27"/>
          <p:cNvSpPr>
            <a:spLocks noChangeAspect="1" noChangeArrowheads="1"/>
          </p:cNvSpPr>
          <p:nvPr/>
        </p:nvSpPr>
        <p:spPr bwMode="auto">
          <a:xfrm>
            <a:off x="4027488" y="3741738"/>
            <a:ext cx="98425" cy="10001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5" name="Oval 28"/>
          <p:cNvSpPr>
            <a:spLocks noChangeAspect="1" noChangeArrowheads="1"/>
          </p:cNvSpPr>
          <p:nvPr/>
        </p:nvSpPr>
        <p:spPr bwMode="auto">
          <a:xfrm>
            <a:off x="4027488" y="3048000"/>
            <a:ext cx="98425" cy="10001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6" name="Oval 29"/>
          <p:cNvSpPr>
            <a:spLocks noChangeAspect="1" noChangeArrowheads="1"/>
          </p:cNvSpPr>
          <p:nvPr/>
        </p:nvSpPr>
        <p:spPr bwMode="auto">
          <a:xfrm>
            <a:off x="3959225" y="4292600"/>
            <a:ext cx="98425" cy="10001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7" name="Oval 30"/>
          <p:cNvSpPr>
            <a:spLocks noChangeAspect="1" noChangeArrowheads="1"/>
          </p:cNvSpPr>
          <p:nvPr/>
        </p:nvSpPr>
        <p:spPr bwMode="auto">
          <a:xfrm>
            <a:off x="2573338" y="3246438"/>
            <a:ext cx="100012" cy="10001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8" name="Oval 31"/>
          <p:cNvSpPr>
            <a:spLocks noChangeAspect="1" noChangeArrowheads="1"/>
          </p:cNvSpPr>
          <p:nvPr/>
        </p:nvSpPr>
        <p:spPr bwMode="auto">
          <a:xfrm>
            <a:off x="1649413" y="2322513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199" name="Oval 32"/>
          <p:cNvSpPr>
            <a:spLocks noChangeAspect="1" noChangeArrowheads="1"/>
          </p:cNvSpPr>
          <p:nvPr/>
        </p:nvSpPr>
        <p:spPr bwMode="auto">
          <a:xfrm>
            <a:off x="790575" y="4502150"/>
            <a:ext cx="98425" cy="984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0" name="Oval 33"/>
          <p:cNvSpPr>
            <a:spLocks noChangeAspect="1" noChangeArrowheads="1"/>
          </p:cNvSpPr>
          <p:nvPr/>
        </p:nvSpPr>
        <p:spPr bwMode="auto">
          <a:xfrm>
            <a:off x="1219200" y="4270375"/>
            <a:ext cx="100013" cy="10001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1" name="Oval 34"/>
          <p:cNvSpPr>
            <a:spLocks noChangeArrowheads="1"/>
          </p:cNvSpPr>
          <p:nvPr/>
        </p:nvSpPr>
        <p:spPr bwMode="auto">
          <a:xfrm>
            <a:off x="5097463" y="2635250"/>
            <a:ext cx="144462" cy="14446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2" name="Oval 35"/>
          <p:cNvSpPr>
            <a:spLocks noChangeArrowheads="1"/>
          </p:cNvSpPr>
          <p:nvPr/>
        </p:nvSpPr>
        <p:spPr bwMode="auto">
          <a:xfrm>
            <a:off x="1504950" y="4900613"/>
            <a:ext cx="144463" cy="14446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3" name="Oval 36"/>
          <p:cNvSpPr>
            <a:spLocks noChangeArrowheads="1"/>
          </p:cNvSpPr>
          <p:nvPr/>
        </p:nvSpPr>
        <p:spPr bwMode="auto">
          <a:xfrm>
            <a:off x="6202363" y="3016250"/>
            <a:ext cx="144462" cy="14446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4" name="Oval 37"/>
          <p:cNvSpPr>
            <a:spLocks noChangeArrowheads="1"/>
          </p:cNvSpPr>
          <p:nvPr/>
        </p:nvSpPr>
        <p:spPr bwMode="auto">
          <a:xfrm>
            <a:off x="1824038" y="4513263"/>
            <a:ext cx="144462" cy="14446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5" name="Oval 38"/>
          <p:cNvSpPr>
            <a:spLocks noChangeArrowheads="1"/>
          </p:cNvSpPr>
          <p:nvPr/>
        </p:nvSpPr>
        <p:spPr bwMode="auto">
          <a:xfrm flipV="1">
            <a:off x="2498725" y="4410075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6" name="Oval 39"/>
          <p:cNvSpPr>
            <a:spLocks noChangeArrowheads="1"/>
          </p:cNvSpPr>
          <p:nvPr/>
        </p:nvSpPr>
        <p:spPr bwMode="auto">
          <a:xfrm flipV="1">
            <a:off x="2260600" y="4643438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7" name="Oval 40"/>
          <p:cNvSpPr>
            <a:spLocks noChangeArrowheads="1"/>
          </p:cNvSpPr>
          <p:nvPr/>
        </p:nvSpPr>
        <p:spPr bwMode="auto">
          <a:xfrm flipV="1">
            <a:off x="4030663" y="5265738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8" name="Oval 41"/>
          <p:cNvSpPr>
            <a:spLocks noChangeArrowheads="1"/>
          </p:cNvSpPr>
          <p:nvPr/>
        </p:nvSpPr>
        <p:spPr bwMode="auto">
          <a:xfrm flipV="1">
            <a:off x="657225" y="4749800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09" name="Oval 42"/>
          <p:cNvSpPr>
            <a:spLocks noChangeArrowheads="1"/>
          </p:cNvSpPr>
          <p:nvPr/>
        </p:nvSpPr>
        <p:spPr bwMode="auto">
          <a:xfrm flipV="1">
            <a:off x="7516813" y="2698750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10" name="Oval 43"/>
          <p:cNvSpPr>
            <a:spLocks noChangeArrowheads="1"/>
          </p:cNvSpPr>
          <p:nvPr/>
        </p:nvSpPr>
        <p:spPr bwMode="auto">
          <a:xfrm flipV="1">
            <a:off x="7743825" y="2520950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11" name="Oval 44"/>
          <p:cNvSpPr>
            <a:spLocks noChangeArrowheads="1"/>
          </p:cNvSpPr>
          <p:nvPr/>
        </p:nvSpPr>
        <p:spPr bwMode="auto">
          <a:xfrm flipV="1">
            <a:off x="1833563" y="2420938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12" name="Oval 45"/>
          <p:cNvSpPr>
            <a:spLocks noChangeArrowheads="1"/>
          </p:cNvSpPr>
          <p:nvPr/>
        </p:nvSpPr>
        <p:spPr bwMode="auto">
          <a:xfrm flipV="1">
            <a:off x="1766888" y="2663825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13" name="Oval 46"/>
          <p:cNvSpPr>
            <a:spLocks noChangeArrowheads="1"/>
          </p:cNvSpPr>
          <p:nvPr/>
        </p:nvSpPr>
        <p:spPr bwMode="auto">
          <a:xfrm flipV="1">
            <a:off x="1944688" y="2641600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14" name="Oval 47"/>
          <p:cNvSpPr>
            <a:spLocks noChangeArrowheads="1"/>
          </p:cNvSpPr>
          <p:nvPr/>
        </p:nvSpPr>
        <p:spPr bwMode="auto">
          <a:xfrm flipV="1">
            <a:off x="3730625" y="4789488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7215" name="Oval 48"/>
          <p:cNvSpPr>
            <a:spLocks noChangeArrowheads="1"/>
          </p:cNvSpPr>
          <p:nvPr/>
        </p:nvSpPr>
        <p:spPr bwMode="auto">
          <a:xfrm flipV="1">
            <a:off x="2411413" y="4565650"/>
            <a:ext cx="85725" cy="825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2800">
          <a:solidFill>
            <a:srgbClr val="23476B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buChar char="•"/>
        <a:defRPr sz="32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80" descr="VO"/>
          <p:cNvPicPr>
            <a:picLocks noChangeAspect="1" noChangeArrowheads="1"/>
          </p:cNvPicPr>
          <p:nvPr/>
        </p:nvPicPr>
        <p:blipFill>
          <a:blip r:embed="rId13" cstate="print"/>
          <a:srcRect t="12222" b="11111"/>
          <a:stretch>
            <a:fillRect/>
          </a:stretch>
        </p:blipFill>
        <p:spPr bwMode="auto">
          <a:xfrm>
            <a:off x="-1143000" y="-90805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2" descr="Широкий диагональный 2"/>
          <p:cNvSpPr>
            <a:spLocks noChangeArrowheads="1"/>
          </p:cNvSpPr>
          <p:nvPr/>
        </p:nvSpPr>
        <p:spPr bwMode="auto">
          <a:xfrm>
            <a:off x="8845550" y="6373813"/>
            <a:ext cx="298450" cy="200025"/>
          </a:xfrm>
          <a:prstGeom prst="rect">
            <a:avLst/>
          </a:prstGeom>
          <a:pattFill prst="wdUpDiag">
            <a:fgClr>
              <a:srgbClr val="537897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3513" y="601663"/>
            <a:ext cx="89804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3174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275" y="-22225"/>
            <a:ext cx="8975725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741363" y="6400800"/>
            <a:ext cx="469423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" b="1" dirty="0">
                <a:solidFill>
                  <a:srgbClr val="336699"/>
                </a:solidFill>
                <a:cs typeface="+mn-cs"/>
              </a:rPr>
              <a:t>ПРАВИТЕЛЬСТВО ВОЛОГОДСКОЙ ОБЛАСТИ</a:t>
            </a:r>
            <a:r>
              <a:rPr lang="en-US" sz="800" b="1" dirty="0">
                <a:solidFill>
                  <a:srgbClr val="336699"/>
                </a:solidFill>
                <a:cs typeface="+mn-cs"/>
              </a:rPr>
              <a:t> :: </a:t>
            </a:r>
            <a:r>
              <a:rPr lang="ru-RU" sz="800" b="1" dirty="0">
                <a:solidFill>
                  <a:srgbClr val="336699"/>
                </a:solidFill>
                <a:cs typeface="+mn-cs"/>
              </a:rPr>
              <a:t>ДЕПАРТАМЕНТ ЭКОНОМИКИ</a:t>
            </a:r>
            <a:r>
              <a:rPr lang="ru-RU" sz="800" dirty="0">
                <a:solidFill>
                  <a:srgbClr val="336699"/>
                </a:solidFill>
                <a:cs typeface="+mn-cs"/>
              </a:rPr>
              <a:t> </a:t>
            </a:r>
            <a:endParaRPr lang="en-US" sz="800" dirty="0">
              <a:solidFill>
                <a:srgbClr val="336699"/>
              </a:solidFill>
              <a:cs typeface="+mn-cs"/>
            </a:endParaRPr>
          </a:p>
        </p:txBody>
      </p:sp>
      <p:pic>
        <p:nvPicPr>
          <p:cNvPr id="31751" name="Picture 9" descr="de"/>
          <p:cNvPicPr>
            <a:picLocks noChangeAspect="1" noChangeArrowheads="1"/>
          </p:cNvPicPr>
          <p:nvPr/>
        </p:nvPicPr>
        <p:blipFill>
          <a:blip r:embed="rId14" cstate="print">
            <a:lum bright="-14000"/>
          </a:blip>
          <a:srcRect/>
          <a:stretch>
            <a:fillRect/>
          </a:stretch>
        </p:blipFill>
        <p:spPr bwMode="auto">
          <a:xfrm>
            <a:off x="366713" y="6381750"/>
            <a:ext cx="3905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21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64525" y="6305550"/>
            <a:ext cx="614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537897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71CF03C-BB7F-405E-97BA-7F036856B9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31753" name="Picture 49" descr="vol-obl_blue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8788" y="1497013"/>
            <a:ext cx="82264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AutoShape 50"/>
          <p:cNvSpPr>
            <a:spLocks noChangeArrowheads="1"/>
          </p:cNvSpPr>
          <p:nvPr/>
        </p:nvSpPr>
        <p:spPr bwMode="auto">
          <a:xfrm rot="2700000">
            <a:off x="719932" y="3032919"/>
            <a:ext cx="3873500" cy="935037"/>
          </a:xfrm>
          <a:prstGeom prst="doubleWave">
            <a:avLst>
              <a:gd name="adj1" fmla="val 2884"/>
              <a:gd name="adj2" fmla="val 759"/>
            </a:avLst>
          </a:prstGeom>
          <a:solidFill>
            <a:srgbClr val="009999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03" name="AutoShape 51"/>
          <p:cNvSpPr>
            <a:spLocks noChangeArrowheads="1"/>
          </p:cNvSpPr>
          <p:nvPr/>
        </p:nvSpPr>
        <p:spPr bwMode="auto">
          <a:xfrm rot="9120000">
            <a:off x="3232150" y="3313113"/>
            <a:ext cx="5321300" cy="846137"/>
          </a:xfrm>
          <a:prstGeom prst="doubleWave">
            <a:avLst>
              <a:gd name="adj1" fmla="val 3523"/>
              <a:gd name="adj2" fmla="val 208"/>
            </a:avLst>
          </a:prstGeom>
          <a:solidFill>
            <a:srgbClr val="C34986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04" name="AutoShape 52"/>
          <p:cNvSpPr>
            <a:spLocks noChangeArrowheads="1"/>
          </p:cNvSpPr>
          <p:nvPr/>
        </p:nvSpPr>
        <p:spPr bwMode="auto">
          <a:xfrm rot="5280000">
            <a:off x="2494756" y="3813969"/>
            <a:ext cx="3254375" cy="846138"/>
          </a:xfrm>
          <a:prstGeom prst="doubleWave">
            <a:avLst>
              <a:gd name="adj1" fmla="val 3523"/>
              <a:gd name="adj2" fmla="val -185"/>
            </a:avLst>
          </a:prstGeom>
          <a:solidFill>
            <a:srgbClr val="336699">
              <a:alpha val="39999"/>
            </a:srgbClr>
          </a:solidFill>
          <a:ln w="9525">
            <a:solidFill>
              <a:srgbClr val="FFFFFF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05" name="Oval 53"/>
          <p:cNvSpPr>
            <a:spLocks noChangeAspect="1" noChangeArrowheads="1"/>
          </p:cNvSpPr>
          <p:nvPr/>
        </p:nvSpPr>
        <p:spPr bwMode="auto">
          <a:xfrm>
            <a:off x="2441575" y="3609975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06" name="Oval 54"/>
          <p:cNvSpPr>
            <a:spLocks noChangeAspect="1" noChangeArrowheads="1"/>
          </p:cNvSpPr>
          <p:nvPr/>
        </p:nvSpPr>
        <p:spPr bwMode="auto">
          <a:xfrm>
            <a:off x="7494588" y="4237038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07" name="Oval 55"/>
          <p:cNvSpPr>
            <a:spLocks noChangeAspect="1" noChangeArrowheads="1"/>
          </p:cNvSpPr>
          <p:nvPr/>
        </p:nvSpPr>
        <p:spPr bwMode="auto">
          <a:xfrm>
            <a:off x="6569075" y="3014663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08" name="Oval 56"/>
          <p:cNvSpPr>
            <a:spLocks noChangeAspect="1" noChangeArrowheads="1"/>
          </p:cNvSpPr>
          <p:nvPr/>
        </p:nvSpPr>
        <p:spPr bwMode="auto">
          <a:xfrm>
            <a:off x="7694613" y="3609975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09" name="Oval 57"/>
          <p:cNvSpPr>
            <a:spLocks noChangeAspect="1" noChangeArrowheads="1"/>
          </p:cNvSpPr>
          <p:nvPr/>
        </p:nvSpPr>
        <p:spPr bwMode="auto">
          <a:xfrm>
            <a:off x="5910263" y="3973513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10" name="Oval 58"/>
          <p:cNvSpPr>
            <a:spLocks noChangeAspect="1" noChangeArrowheads="1"/>
          </p:cNvSpPr>
          <p:nvPr/>
        </p:nvSpPr>
        <p:spPr bwMode="auto">
          <a:xfrm>
            <a:off x="5613400" y="3676650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11" name="Oval 59"/>
          <p:cNvSpPr>
            <a:spLocks noChangeAspect="1" noChangeArrowheads="1"/>
          </p:cNvSpPr>
          <p:nvPr/>
        </p:nvSpPr>
        <p:spPr bwMode="auto">
          <a:xfrm>
            <a:off x="2805113" y="3841750"/>
            <a:ext cx="107950" cy="10636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pic>
        <p:nvPicPr>
          <p:cNvPr id="31764" name="Picture 61" descr="DED_MOROZ_1997_MK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764463" y="2425700"/>
            <a:ext cx="3571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3" name="Oval 62"/>
          <p:cNvSpPr>
            <a:spLocks noChangeArrowheads="1"/>
          </p:cNvSpPr>
          <p:nvPr/>
        </p:nvSpPr>
        <p:spPr bwMode="auto">
          <a:xfrm>
            <a:off x="2079625" y="4395788"/>
            <a:ext cx="2273300" cy="768350"/>
          </a:xfrm>
          <a:prstGeom prst="ellipse">
            <a:avLst/>
          </a:prstGeom>
          <a:solidFill>
            <a:srgbClr val="FFFFFF">
              <a:alpha val="70195"/>
            </a:srgbClr>
          </a:solidFill>
          <a:ln w="9525">
            <a:solidFill>
              <a:srgbClr val="336699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8214" name="Oval 63"/>
          <p:cNvSpPr>
            <a:spLocks noChangeAspect="1" noChangeArrowheads="1"/>
          </p:cNvSpPr>
          <p:nvPr/>
        </p:nvSpPr>
        <p:spPr bwMode="auto">
          <a:xfrm>
            <a:off x="2870200" y="4667250"/>
            <a:ext cx="107950" cy="10636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15" name="Oval 64"/>
          <p:cNvSpPr>
            <a:spLocks noChangeAspect="1" noChangeArrowheads="1"/>
          </p:cNvSpPr>
          <p:nvPr/>
        </p:nvSpPr>
        <p:spPr bwMode="auto">
          <a:xfrm>
            <a:off x="2471738" y="4729163"/>
            <a:ext cx="144462" cy="1460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16" name="Oval 65"/>
          <p:cNvSpPr>
            <a:spLocks noChangeAspect="1" noChangeArrowheads="1"/>
          </p:cNvSpPr>
          <p:nvPr/>
        </p:nvSpPr>
        <p:spPr bwMode="auto">
          <a:xfrm>
            <a:off x="4024313" y="5081588"/>
            <a:ext cx="107950" cy="10953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17" name="Oval 66"/>
          <p:cNvSpPr>
            <a:spLocks noChangeAspect="1" noChangeArrowheads="1"/>
          </p:cNvSpPr>
          <p:nvPr/>
        </p:nvSpPr>
        <p:spPr bwMode="auto">
          <a:xfrm>
            <a:off x="4027488" y="3741738"/>
            <a:ext cx="107950" cy="10953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18" name="Oval 67"/>
          <p:cNvSpPr>
            <a:spLocks noChangeAspect="1" noChangeArrowheads="1"/>
          </p:cNvSpPr>
          <p:nvPr/>
        </p:nvSpPr>
        <p:spPr bwMode="auto">
          <a:xfrm>
            <a:off x="4027488" y="3048000"/>
            <a:ext cx="107950" cy="10953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19" name="Oval 68"/>
          <p:cNvSpPr>
            <a:spLocks noChangeAspect="1" noChangeArrowheads="1"/>
          </p:cNvSpPr>
          <p:nvPr/>
        </p:nvSpPr>
        <p:spPr bwMode="auto">
          <a:xfrm>
            <a:off x="3959225" y="4292600"/>
            <a:ext cx="107950" cy="10953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0" name="Oval 69"/>
          <p:cNvSpPr>
            <a:spLocks noChangeAspect="1" noChangeArrowheads="1"/>
          </p:cNvSpPr>
          <p:nvPr/>
        </p:nvSpPr>
        <p:spPr bwMode="auto">
          <a:xfrm>
            <a:off x="771525" y="4568825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1" name="Oval 70"/>
          <p:cNvSpPr>
            <a:spLocks noChangeAspect="1" noChangeArrowheads="1"/>
          </p:cNvSpPr>
          <p:nvPr/>
        </p:nvSpPr>
        <p:spPr bwMode="auto">
          <a:xfrm>
            <a:off x="1219200" y="4270375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2" name="Oval 71"/>
          <p:cNvSpPr>
            <a:spLocks noChangeArrowheads="1"/>
          </p:cNvSpPr>
          <p:nvPr/>
        </p:nvSpPr>
        <p:spPr bwMode="auto">
          <a:xfrm>
            <a:off x="5097463" y="2635250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3" name="Oval 72"/>
          <p:cNvSpPr>
            <a:spLocks noChangeArrowheads="1"/>
          </p:cNvSpPr>
          <p:nvPr/>
        </p:nvSpPr>
        <p:spPr bwMode="auto">
          <a:xfrm>
            <a:off x="1504950" y="4900613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4" name="Oval 73"/>
          <p:cNvSpPr>
            <a:spLocks noChangeArrowheads="1"/>
          </p:cNvSpPr>
          <p:nvPr/>
        </p:nvSpPr>
        <p:spPr bwMode="auto">
          <a:xfrm>
            <a:off x="6202363" y="3016250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5" name="Oval 74"/>
          <p:cNvSpPr>
            <a:spLocks noChangeArrowheads="1"/>
          </p:cNvSpPr>
          <p:nvPr/>
        </p:nvSpPr>
        <p:spPr bwMode="auto">
          <a:xfrm>
            <a:off x="1824038" y="4513263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6" name="Freeform 75"/>
          <p:cNvSpPr>
            <a:spLocks/>
          </p:cNvSpPr>
          <p:nvPr/>
        </p:nvSpPr>
        <p:spPr bwMode="auto">
          <a:xfrm>
            <a:off x="2436813" y="2425700"/>
            <a:ext cx="576262" cy="215900"/>
          </a:xfrm>
          <a:custGeom>
            <a:avLst/>
            <a:gdLst>
              <a:gd name="T0" fmla="*/ 0 w 363"/>
              <a:gd name="T1" fmla="*/ 2147483647 h 136"/>
              <a:gd name="T2" fmla="*/ 2147483647 w 363"/>
              <a:gd name="T3" fmla="*/ 2147483647 h 136"/>
              <a:gd name="T4" fmla="*/ 2147483647 w 363"/>
              <a:gd name="T5" fmla="*/ 0 h 1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63" h="136">
                <a:moveTo>
                  <a:pt x="0" y="136"/>
                </a:moveTo>
                <a:lnTo>
                  <a:pt x="91" y="136"/>
                </a:lnTo>
                <a:lnTo>
                  <a:pt x="363" y="0"/>
                </a:lnTo>
              </a:path>
            </a:pathLst>
          </a:custGeom>
          <a:noFill/>
          <a:ln w="28575" cmpd="sng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7" name="Freeform 76"/>
          <p:cNvSpPr>
            <a:spLocks/>
          </p:cNvSpPr>
          <p:nvPr/>
        </p:nvSpPr>
        <p:spPr bwMode="auto">
          <a:xfrm>
            <a:off x="1038225" y="2336800"/>
            <a:ext cx="2832100" cy="2341563"/>
          </a:xfrm>
          <a:custGeom>
            <a:avLst/>
            <a:gdLst>
              <a:gd name="T0" fmla="*/ 0 w 1784"/>
              <a:gd name="T1" fmla="*/ 2147483647 h 1475"/>
              <a:gd name="T2" fmla="*/ 2147483647 w 1784"/>
              <a:gd name="T3" fmla="*/ 2147483647 h 1475"/>
              <a:gd name="T4" fmla="*/ 2147483647 w 1784"/>
              <a:gd name="T5" fmla="*/ 2147483647 h 1475"/>
              <a:gd name="T6" fmla="*/ 2147483647 w 1784"/>
              <a:gd name="T7" fmla="*/ 2147483647 h 1475"/>
              <a:gd name="T8" fmla="*/ 2147483647 w 1784"/>
              <a:gd name="T9" fmla="*/ 2147483647 h 1475"/>
              <a:gd name="T10" fmla="*/ 2147483647 w 1784"/>
              <a:gd name="T11" fmla="*/ 0 h 1475"/>
              <a:gd name="T12" fmla="*/ 2147483647 w 1784"/>
              <a:gd name="T13" fmla="*/ 0 h 1475"/>
              <a:gd name="T14" fmla="*/ 2147483647 w 1784"/>
              <a:gd name="T15" fmla="*/ 2147483647 h 1475"/>
              <a:gd name="T16" fmla="*/ 2147483647 w 1784"/>
              <a:gd name="T17" fmla="*/ 2147483647 h 1475"/>
              <a:gd name="T18" fmla="*/ 2147483647 w 1784"/>
              <a:gd name="T19" fmla="*/ 2147483647 h 1475"/>
              <a:gd name="T20" fmla="*/ 2147483647 w 1784"/>
              <a:gd name="T21" fmla="*/ 2147483647 h 1475"/>
              <a:gd name="T22" fmla="*/ 2147483647 w 1784"/>
              <a:gd name="T23" fmla="*/ 2147483647 h 1475"/>
              <a:gd name="T24" fmla="*/ 2147483647 w 1784"/>
              <a:gd name="T25" fmla="*/ 2147483647 h 1475"/>
              <a:gd name="T26" fmla="*/ 2147483647 w 1784"/>
              <a:gd name="T27" fmla="*/ 2147483647 h 1475"/>
              <a:gd name="T28" fmla="*/ 2147483647 w 1784"/>
              <a:gd name="T29" fmla="*/ 2147483647 h 1475"/>
              <a:gd name="T30" fmla="*/ 2147483647 w 1784"/>
              <a:gd name="T31" fmla="*/ 2147483647 h 1475"/>
              <a:gd name="T32" fmla="*/ 2147483647 w 1784"/>
              <a:gd name="T33" fmla="*/ 2147483647 h 1475"/>
              <a:gd name="T34" fmla="*/ 2147483647 w 1784"/>
              <a:gd name="T35" fmla="*/ 2147483647 h 1475"/>
              <a:gd name="T36" fmla="*/ 2147483647 w 1784"/>
              <a:gd name="T37" fmla="*/ 2147483647 h 1475"/>
              <a:gd name="T38" fmla="*/ 2147483647 w 1784"/>
              <a:gd name="T39" fmla="*/ 2147483647 h 1475"/>
              <a:gd name="T40" fmla="*/ 2147483647 w 1784"/>
              <a:gd name="T41" fmla="*/ 2147483647 h 1475"/>
              <a:gd name="T42" fmla="*/ 2147483647 w 1784"/>
              <a:gd name="T43" fmla="*/ 2147483647 h 1475"/>
              <a:gd name="T44" fmla="*/ 2147483647 w 1784"/>
              <a:gd name="T45" fmla="*/ 2147483647 h 147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784" h="1475">
                <a:moveTo>
                  <a:pt x="0" y="91"/>
                </a:moveTo>
                <a:lnTo>
                  <a:pt x="136" y="136"/>
                </a:lnTo>
                <a:lnTo>
                  <a:pt x="181" y="136"/>
                </a:lnTo>
                <a:lnTo>
                  <a:pt x="227" y="136"/>
                </a:lnTo>
                <a:lnTo>
                  <a:pt x="272" y="46"/>
                </a:lnTo>
                <a:lnTo>
                  <a:pt x="318" y="0"/>
                </a:lnTo>
                <a:lnTo>
                  <a:pt x="408" y="0"/>
                </a:lnTo>
                <a:lnTo>
                  <a:pt x="454" y="46"/>
                </a:lnTo>
                <a:lnTo>
                  <a:pt x="544" y="91"/>
                </a:lnTo>
                <a:lnTo>
                  <a:pt x="635" y="136"/>
                </a:lnTo>
                <a:lnTo>
                  <a:pt x="680" y="182"/>
                </a:lnTo>
                <a:lnTo>
                  <a:pt x="771" y="182"/>
                </a:lnTo>
                <a:lnTo>
                  <a:pt x="862" y="182"/>
                </a:lnTo>
                <a:lnTo>
                  <a:pt x="953" y="227"/>
                </a:lnTo>
                <a:lnTo>
                  <a:pt x="953" y="273"/>
                </a:lnTo>
                <a:lnTo>
                  <a:pt x="998" y="318"/>
                </a:lnTo>
                <a:lnTo>
                  <a:pt x="953" y="409"/>
                </a:lnTo>
                <a:lnTo>
                  <a:pt x="953" y="499"/>
                </a:lnTo>
                <a:lnTo>
                  <a:pt x="1177" y="827"/>
                </a:lnTo>
                <a:lnTo>
                  <a:pt x="1269" y="899"/>
                </a:lnTo>
                <a:lnTo>
                  <a:pt x="1413" y="1027"/>
                </a:lnTo>
                <a:lnTo>
                  <a:pt x="1686" y="1285"/>
                </a:lnTo>
                <a:lnTo>
                  <a:pt x="1784" y="1475"/>
                </a:lnTo>
              </a:path>
            </a:pathLst>
          </a:custGeom>
          <a:noFill/>
          <a:ln w="254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8" name="Oval 77"/>
          <p:cNvSpPr>
            <a:spLocks noChangeAspect="1" noChangeArrowheads="1"/>
          </p:cNvSpPr>
          <p:nvPr/>
        </p:nvSpPr>
        <p:spPr bwMode="auto">
          <a:xfrm>
            <a:off x="1633538" y="2306638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29" name="Oval 78"/>
          <p:cNvSpPr>
            <a:spLocks noChangeAspect="1" noChangeArrowheads="1"/>
          </p:cNvSpPr>
          <p:nvPr/>
        </p:nvSpPr>
        <p:spPr bwMode="auto">
          <a:xfrm>
            <a:off x="2570163" y="3240088"/>
            <a:ext cx="107950" cy="107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30" name="Oval 79"/>
          <p:cNvSpPr>
            <a:spLocks noChangeAspect="1" noChangeArrowheads="1"/>
          </p:cNvSpPr>
          <p:nvPr/>
        </p:nvSpPr>
        <p:spPr bwMode="auto">
          <a:xfrm>
            <a:off x="3794125" y="4660900"/>
            <a:ext cx="144463" cy="1460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8231" name="Oval 81"/>
          <p:cNvSpPr>
            <a:spLocks noChangeAspect="1" noChangeArrowheads="1"/>
          </p:cNvSpPr>
          <p:nvPr/>
        </p:nvSpPr>
        <p:spPr bwMode="auto">
          <a:xfrm>
            <a:off x="4540250" y="3616325"/>
            <a:ext cx="107950" cy="10953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rgbClr val="23476B"/>
          </a:solidFill>
          <a:latin typeface="Iris" pitchFamily="2" charset="-52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buChar char="•"/>
        <a:defRPr sz="20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21.jpe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diagramData" Target="../diagrams/data2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image" Target="../media/image23.jpeg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9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_____Microsoft_Office_Excel_97-20031.xls"/><Relationship Id="rId4" Type="http://schemas.openxmlformats.org/officeDocument/2006/relationships/chart" Target="../charts/char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:\Экономика\ОТЧЕТЫ\Квартальный отчет\Отчет 2015\Информация для доклада главы об итогах 2015 года\22012014_21.jpg"/>
          <p:cNvPicPr>
            <a:picLocks noChangeAspect="1" noChangeArrowheads="1"/>
          </p:cNvPicPr>
          <p:nvPr/>
        </p:nvPicPr>
        <p:blipFill>
          <a:blip r:embed="rId2" cstate="print">
            <a:lum bright="-23000" contrast="-4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8" descr="Z:\Герб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8" y="1219847"/>
            <a:ext cx="647701" cy="807602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Picture 1" descr="C:\Users\korol\Desktop\leningradsky_oblas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926" y="4518804"/>
            <a:ext cx="664598" cy="864541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8435" name="Picture 3" descr="http://megabook.ru/stream/mediapreview?Height=654&amp;Key=%d0%91%d0%be%d0%ba%d1%81%d0%b8%d1%82%d0%be%d0%b3%d0%be%d1%80%d1%81%d0%ba%20%28%d0%b3%d0%b5%d1%80%d0%b1%29&amp;Width=6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3039" y="2774040"/>
            <a:ext cx="653333" cy="830508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359092" y="442314"/>
            <a:ext cx="7200900" cy="580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Итоги социально-экономического развития муниципального образования «Город Пикалево» Бокситогорского района Ленинградской области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2015 год и задачах на 2016 год</a:t>
            </a:r>
            <a:endParaRPr lang="ru-RU" sz="3600" b="1" dirty="0">
              <a:solidFill>
                <a:schemeClr val="bg1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95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800" y="114985"/>
            <a:ext cx="6845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 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 «Город Пикалево»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42203"/>
            <a:ext cx="4701395" cy="561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Схема 10"/>
          <p:cNvGraphicFramePr/>
          <p:nvPr/>
        </p:nvGraphicFramePr>
        <p:xfrm>
          <a:off x="4390845" y="1371599"/>
          <a:ext cx="4643887" cy="5201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 bwMode="auto">
          <a:xfrm>
            <a:off x="50800" y="114985"/>
            <a:ext cx="6845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Жилищно-коммунальное хозяйство </a:t>
            </a:r>
            <a:b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 «Город Пикалево»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198409" y="1337631"/>
            <a:ext cx="4209689" cy="646443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мероприятий подпрограммы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«Благоустройство территории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«Город Пикалево» 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Схема 17"/>
          <p:cNvGraphicFramePr/>
          <p:nvPr/>
        </p:nvGraphicFramePr>
        <p:xfrm>
          <a:off x="189782" y="2156604"/>
          <a:ext cx="4002655" cy="1708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Схема 19"/>
          <p:cNvGraphicFramePr/>
          <p:nvPr/>
        </p:nvGraphicFramePr>
        <p:xfrm>
          <a:off x="138023" y="4025658"/>
          <a:ext cx="4071668" cy="2099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1" name="Рисунок 20" descr="IMG_409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881005" y="2365797"/>
            <a:ext cx="1986950" cy="1317683"/>
          </a:xfrm>
          <a:prstGeom prst="rect">
            <a:avLst/>
          </a:prstGeom>
        </p:spPr>
      </p:pic>
      <p:pic>
        <p:nvPicPr>
          <p:cNvPr id="23" name="Рисунок 22" descr="IMG_412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49637" y="2365075"/>
            <a:ext cx="2018582" cy="1309778"/>
          </a:xfrm>
          <a:prstGeom prst="rect">
            <a:avLst/>
          </a:prstGeom>
        </p:spPr>
      </p:pic>
      <p:pic>
        <p:nvPicPr>
          <p:cNvPr id="25" name="Рисунок 24" descr="IMG_4138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642929" y="3831567"/>
            <a:ext cx="2033916" cy="1327030"/>
          </a:xfrm>
          <a:prstGeom prst="rect">
            <a:avLst/>
          </a:prstGeom>
        </p:spPr>
      </p:pic>
      <p:pic>
        <p:nvPicPr>
          <p:cNvPr id="26" name="Рисунок 25" descr="IMG_4207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892504" y="3797061"/>
            <a:ext cx="1976407" cy="1361535"/>
          </a:xfrm>
          <a:prstGeom prst="rect">
            <a:avLst/>
          </a:prstGeom>
        </p:spPr>
      </p:pic>
      <p:pic>
        <p:nvPicPr>
          <p:cNvPr id="27" name="Рисунок 26" descr="IMG_4981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609381" y="5272178"/>
            <a:ext cx="2114431" cy="1335657"/>
          </a:xfrm>
          <a:prstGeom prst="rect">
            <a:avLst/>
          </a:prstGeom>
        </p:spPr>
      </p:pic>
      <p:pic>
        <p:nvPicPr>
          <p:cNvPr id="29" name="Рисунок 28" descr="IMG_4998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895382" y="5287992"/>
            <a:ext cx="2010914" cy="1319842"/>
          </a:xfrm>
          <a:prstGeom prst="rect">
            <a:avLst/>
          </a:prstGeom>
        </p:spPr>
      </p:pic>
      <p:sp>
        <p:nvSpPr>
          <p:cNvPr id="30" name="AutoShape 11"/>
          <p:cNvSpPr>
            <a:spLocks noChangeArrowheads="1"/>
          </p:cNvSpPr>
          <p:nvPr/>
        </p:nvSpPr>
        <p:spPr bwMode="auto">
          <a:xfrm>
            <a:off x="4666891" y="1268083"/>
            <a:ext cx="4241321" cy="97478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Административной комиссией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«Город Пикалево»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рассмотрено 202 протокола, вынесено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постановлений о наложении штрафов – 180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сумму 106 тыс.руб.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91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3"/>
          <p:cNvSpPr txBox="1">
            <a:spLocks/>
          </p:cNvSpPr>
          <p:nvPr/>
        </p:nvSpPr>
        <p:spPr bwMode="auto">
          <a:xfrm>
            <a:off x="50800" y="114985"/>
            <a:ext cx="6845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Жилищно-коммунальное хозяйство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 «Город Пикалево»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120770" y="1337632"/>
            <a:ext cx="8798943" cy="56018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мероприятий муниципальной программы «Развитие транспортного </a:t>
            </a:r>
          </a:p>
          <a:p>
            <a:pPr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комплекса в МО «Город Пикалево»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Схема 17"/>
          <p:cNvGraphicFramePr/>
          <p:nvPr/>
        </p:nvGraphicFramePr>
        <p:xfrm>
          <a:off x="189782" y="1992701"/>
          <a:ext cx="4649637" cy="4347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Рисунок 13" descr="IMG_506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7052093" y="2117785"/>
            <a:ext cx="1940943" cy="1863305"/>
          </a:xfrm>
          <a:prstGeom prst="rect">
            <a:avLst/>
          </a:prstGeom>
        </p:spPr>
      </p:pic>
      <p:pic>
        <p:nvPicPr>
          <p:cNvPr id="19" name="Рисунок 18" descr="IMG_539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4981875" y="2005761"/>
            <a:ext cx="1936150" cy="2092145"/>
          </a:xfrm>
          <a:prstGeom prst="rect">
            <a:avLst/>
          </a:prstGeom>
        </p:spPr>
      </p:pic>
      <p:pic>
        <p:nvPicPr>
          <p:cNvPr id="22" name="Рисунок 21" descr="IMG_539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6875251" y="4313210"/>
            <a:ext cx="2320508" cy="1923692"/>
          </a:xfrm>
          <a:prstGeom prst="rect">
            <a:avLst/>
          </a:prstGeom>
        </p:spPr>
      </p:pic>
      <p:pic>
        <p:nvPicPr>
          <p:cNvPr id="24" name="Рисунок 23" descr="IMG_540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4724997" y="4207417"/>
            <a:ext cx="2389519" cy="21352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91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Жилищно-коммунальное хозяйство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 «Город Пикалево»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8281" y="4565099"/>
          <a:ext cx="862641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0202"/>
                <a:gridCol w="2743200"/>
                <a:gridCol w="1593012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/>
                      </a:pPr>
                      <a:r>
                        <a:rPr lang="ru-RU" sz="1200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 «Безопасность МО «Город Пикалево» до 2017 года» </a:t>
                      </a:r>
                      <a:endParaRPr lang="ru-RU" sz="12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2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Объемы финансирования в 2015 г. (руб.)</a:t>
                      </a:r>
                      <a:endParaRPr lang="ru-RU" sz="12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Устранение неисправностей противопожарного водоснабжения на территории МО «Город Пикалево»</a:t>
                      </a:r>
                      <a:endParaRPr lang="ru-RU" sz="1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Замена </a:t>
                      </a:r>
                      <a:r>
                        <a:rPr lang="ru-RU" sz="1400" dirty="0" err="1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/гидрантов – 6 ед., ремонт колодца – 1 ед., окраска бирок – 14 шт.</a:t>
                      </a:r>
                      <a:endParaRPr lang="ru-RU" sz="1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67 215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Внедрение аппаратно-программного комплекса автоматизированной системы видеонаблюдения «Безопасный</a:t>
                      </a:r>
                      <a:r>
                        <a:rPr lang="ru-RU" sz="1400" baseline="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город»</a:t>
                      </a:r>
                      <a:endParaRPr lang="ru-RU" sz="1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Установка 3 узлов оборудования, сети передачи данных, серверной, создание АРМ – 2 ед.</a:t>
                      </a:r>
                      <a:endParaRPr lang="ru-RU" sz="1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5 172 750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258792" y="4822166"/>
          <a:ext cx="8764438" cy="221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163901" y="1285337"/>
          <a:ext cx="8704053" cy="388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172528" y="4124173"/>
            <a:ext cx="8695427" cy="421199"/>
            <a:chOff x="0" y="0"/>
            <a:chExt cx="8195094" cy="4211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0" y="0"/>
              <a:ext cx="8195094" cy="421199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0561" y="20561"/>
              <a:ext cx="8153972" cy="38007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Безопасность граждан МО «Город Пикалево» </a:t>
              </a:r>
              <a:endParaRPr lang="ru-RU" sz="1800" kern="12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38023" y="1724231"/>
          <a:ext cx="8704052" cy="2415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2026"/>
                <a:gridCol w="4352026"/>
              </a:tblGrid>
              <a:tr h="30201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муниципальной программы «Развитие транспортного комплекса МО «Город Пикалево»</a:t>
                      </a:r>
                      <a:endParaRPr lang="ru-RU" sz="1300" b="1" dirty="0"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0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Устройство средств технического регулирования на улицах города:</a:t>
                      </a:r>
                      <a:endParaRPr lang="ru-RU" sz="1300" b="1" dirty="0"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дорог общего пользования и техническому обслуживанию технических средств регулирования:</a:t>
                      </a:r>
                    </a:p>
                    <a:p>
                      <a:pPr algn="l"/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1442732">
                <a:tc>
                  <a:txBody>
                    <a:bodyPr/>
                    <a:lstStyle/>
                    <a:p>
                      <a:pPr lvl="0" algn="l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● работы по устройству разметки пешеходных переходов (1030,4 кв.м. );</a:t>
                      </a:r>
                    </a:p>
                    <a:p>
                      <a:pPr lvl="0" algn="l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● замена 8 и  установка  38 ед. дорожных знаков;</a:t>
                      </a:r>
                    </a:p>
                    <a:p>
                      <a:pPr lvl="0" algn="l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● разработка проекта организации дорожного движения по ул.Вокзальная, ул.Новомагистральная, ул.Поселковая; </a:t>
                      </a:r>
                    </a:p>
                    <a:p>
                      <a:pPr lvl="0" algn="l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● ремонт светофорного объекта на ул.Больничная/ул.Советская</a:t>
                      </a:r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● работы по техническому обслуживанию технических средств регулирования (3 светофорных объекта, знаки, ИДН);</a:t>
                      </a:r>
                    </a:p>
                    <a:p>
                      <a:pPr lvl="0" algn="l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● уборка и очистка дорог, ямочный ремонт дорог (629 кв.м.)</a:t>
                      </a:r>
                    </a:p>
                    <a:p>
                      <a:pPr algn="l"/>
                      <a:endParaRPr lang="ru-RU" sz="1200" b="1" dirty="0"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63513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Транспортное обслуживание населения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 «Город Пикалево»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41540" y="1293482"/>
          <a:ext cx="3821502" cy="5297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4569126" y="1316486"/>
          <a:ext cx="3821502" cy="5297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391149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Реализация полномочий по организации ритуальных услуг 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353683" y="1457386"/>
          <a:ext cx="83589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690114" y="5676182"/>
          <a:ext cx="7427344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309027" y="1326122"/>
            <a:ext cx="3743325" cy="67627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Жилищный </a:t>
            </a:r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фонд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«Город Пикалево»</a:t>
            </a:r>
            <a:endParaRPr lang="ru-RU" alt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4442605" y="1345669"/>
            <a:ext cx="4546120" cy="67627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Задолженность населения за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жилищно-коммунальные услуги, </a:t>
            </a:r>
            <a:r>
              <a:rPr lang="ru-RU" alt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alt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 bwMode="auto">
          <a:xfrm>
            <a:off x="0" y="62741"/>
            <a:ext cx="6845300" cy="64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Жилищный фонд МО «Город Пикалево» Жилищно-коммунальные услуги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3286" y="2139619"/>
            <a:ext cx="40005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Жилищный фонд всего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858 ед. – 539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тыс.м², </a:t>
            </a:r>
            <a:endPara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0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многоквартирные дома (МКД) 213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ед. - </a:t>
            </a: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504,9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тыс.м²;</a:t>
            </a:r>
          </a:p>
          <a:p>
            <a:pPr>
              <a:defRPr/>
            </a:pP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жилые дома (индивидуально-</a:t>
            </a:r>
          </a:p>
          <a:p>
            <a:pPr>
              <a:defRPr/>
            </a:pP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определённые здания) </a:t>
            </a:r>
            <a:endParaRPr lang="ru-RU" sz="20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645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ед. </a:t>
            </a: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30,1 </a:t>
            </a: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тыс.м².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Муниципальный жилищный фонд – всего 50,4 тыс.м²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(953 квартиры в МКД).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обеспеченность одного жителя общей площадью жилья – 24,06 кв. м/чел.</a:t>
            </a:r>
            <a:endParaRPr lang="ru-RU" sz="20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4080294" y="1854679"/>
          <a:ext cx="5063706" cy="5003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18603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 bwMode="auto">
          <a:xfrm>
            <a:off x="50800" y="114985"/>
            <a:ext cx="70573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Капитальный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ремонт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общего имущества в многоквартирных домах МО «Город Пикалево»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3518" y="2009152"/>
          <a:ext cx="8928339" cy="44880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35098"/>
                <a:gridCol w="1081377"/>
                <a:gridCol w="858741"/>
                <a:gridCol w="1129085"/>
                <a:gridCol w="850790"/>
                <a:gridCol w="1041621"/>
                <a:gridCol w="1231627"/>
              </a:tblGrid>
              <a:tr h="29521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 МКД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капитального ремонта </a:t>
                      </a:r>
                      <a:endParaRPr lang="ru-RU" sz="1200" b="0" dirty="0" smtClean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работ</a:t>
                      </a:r>
                      <a:endParaRPr lang="ru-RU" sz="120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2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Ремонт крыши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Ремонт фасада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Работы по </a:t>
                      </a:r>
                      <a:r>
                        <a:rPr lang="ru-RU" sz="1200" b="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проектной </a:t>
                      </a: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подготовке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952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200" b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кв.м.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кв.м.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200" b="0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48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Горняков, д. 15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4 523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1 163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085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527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3 293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380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289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3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Горняков, д. 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7 753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2 325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632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5 321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383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748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57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Горняков, д. 6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4 788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813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268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1 557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738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3 137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071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41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Комсомольская, д. 3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3 363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363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2 356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955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769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Комсомольская, д. 5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3 357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2 347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961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973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099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Комсомольская, д. 7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3 614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2 356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1 237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453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603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33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Металлургов, д. 15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1 369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1 314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016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629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33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Пикалево, ул. Школьная, д. 15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1 852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1 790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95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 по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 «Город Пикалево»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30 622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686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15 211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050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14 917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745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 </a:t>
                      </a:r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707</a:t>
                      </a:r>
                      <a:r>
                        <a:rPr lang="ru-RU" sz="1400" b="1" baseline="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24" marR="44424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155276" y="1293911"/>
            <a:ext cx="8522898" cy="67627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Реестр многоквартирных домов МО «Город Пикалево», которые подлежат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капитальному ремонту в 2016 году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фасад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932981"/>
            <a:ext cx="4545491" cy="3925019"/>
          </a:xfrm>
          <a:prstGeom prst="rect">
            <a:avLst/>
          </a:prstGeom>
        </p:spPr>
      </p:pic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 bwMode="auto">
          <a:xfrm>
            <a:off x="50800" y="253484"/>
            <a:ext cx="6845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Строительство жилья в МО «Город Пикалево»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155276" y="1293912"/>
            <a:ext cx="3804474" cy="566694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Строительство многоквартирного </a:t>
            </a:r>
          </a:p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дома (51 квартира)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Рисунок 5" descr="Новый дом 3-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913" y="1955360"/>
            <a:ext cx="3692106" cy="1840264"/>
          </a:xfrm>
          <a:prstGeom prst="rect">
            <a:avLst/>
          </a:prstGeom>
        </p:spPr>
      </p:pic>
      <p:sp>
        <p:nvSpPr>
          <p:cNvPr id="7" name="Стрелка вниз 6"/>
          <p:cNvSpPr/>
          <p:nvPr/>
        </p:nvSpPr>
        <p:spPr>
          <a:xfrm>
            <a:off x="512259" y="3872658"/>
            <a:ext cx="3148717" cy="278296"/>
          </a:xfrm>
          <a:prstGeom prst="downArrow">
            <a:avLst>
              <a:gd name="adj1" fmla="val 50000"/>
              <a:gd name="adj2" fmla="val 52438"/>
            </a:avLst>
          </a:prstGeom>
          <a:solidFill>
            <a:srgbClr val="92CEF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4516341" y="1303189"/>
            <a:ext cx="3984930" cy="566694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Капитальный ремонт жилых </a:t>
            </a:r>
          </a:p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домов ветеранов ВОВ (2 дома)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pic>
        <p:nvPicPr>
          <p:cNvPr id="10" name="Рисунок 9" descr="IMG_50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24292" y="3988904"/>
            <a:ext cx="3999506" cy="2737899"/>
          </a:xfrm>
          <a:prstGeom prst="rect">
            <a:avLst/>
          </a:prstGeom>
        </p:spPr>
      </p:pic>
      <p:pic>
        <p:nvPicPr>
          <p:cNvPr id="11" name="Рисунок 10" descr="IMG_50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32243" y="1939457"/>
            <a:ext cx="3983604" cy="215546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66711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Собственность муниципального образования «Город Пикалево»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365760" y="1268082"/>
            <a:ext cx="3816626" cy="646981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действующих договоров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использованию муниципального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имущества, ед.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5017273" y="1293826"/>
            <a:ext cx="3785568" cy="5715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Имущество казны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«Город Пикалево»,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3"/>
          <p:cNvGraphicFramePr>
            <a:graphicFrameLocks/>
          </p:cNvGraphicFramePr>
          <p:nvPr/>
        </p:nvGraphicFramePr>
        <p:xfrm>
          <a:off x="0" y="1781092"/>
          <a:ext cx="4818490" cy="5076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4428877" y="1852654"/>
          <a:ext cx="4715123" cy="481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03019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500332" y="1365940"/>
            <a:ext cx="3778370" cy="733204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Промышленное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0"/>
            <a:ext cx="8839200" cy="897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Основные социально-экономические показатели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МО «Город Пикалево»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5021507" y="1370746"/>
            <a:ext cx="3571875" cy="781903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платных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услуг, %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Объект 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106564653"/>
              </p:ext>
            </p:extLst>
          </p:nvPr>
        </p:nvGraphicFramePr>
        <p:xfrm>
          <a:off x="4403725" y="2173857"/>
          <a:ext cx="4740275" cy="4684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="" xmlns:p14="http://schemas.microsoft.com/office/powerpoint/2010/main" val="2591248980"/>
              </p:ext>
            </p:extLst>
          </p:nvPr>
        </p:nvGraphicFramePr>
        <p:xfrm>
          <a:off x="0" y="2266950"/>
          <a:ext cx="4800600" cy="4274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995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66711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Собственность муниципального образования «Город Пикалево»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29396" y="1984076"/>
          <a:ext cx="4572000" cy="4761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112144" y="1242204"/>
            <a:ext cx="4502989" cy="646981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Поступления в доход бюджета МО «Город Пикалево»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продажи и аренды муниципального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имущества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4899804" y="1265206"/>
            <a:ext cx="3942271" cy="646981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Задолженность по платежам и сборам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аренду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имущества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4976626" y="2139351"/>
          <a:ext cx="4012098" cy="4440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2030195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800" y="113541"/>
            <a:ext cx="6845300" cy="64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Реализация жилищной политики в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 «Город Пикалево»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50165" y="1268083"/>
          <a:ext cx="8617789" cy="5236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0"/>
            <a:ext cx="68453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Реализация полномочий в области архитектуры и градостроительства</a:t>
            </a:r>
          </a:p>
        </p:txBody>
      </p:sp>
      <p:graphicFrame>
        <p:nvGraphicFramePr>
          <p:cNvPr id="7" name="Диаграмма 4"/>
          <p:cNvGraphicFramePr>
            <a:graphicFrameLocks/>
          </p:cNvGraphicFramePr>
          <p:nvPr/>
        </p:nvGraphicFramePr>
        <p:xfrm>
          <a:off x="-155275" y="621101"/>
          <a:ext cx="9248475" cy="661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204948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0" y="0"/>
            <a:ext cx="70008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Реализация полномочий в сфере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культуры, физической </a:t>
            </a: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 и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спорта,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молодёжной политики</a:t>
            </a:r>
            <a:endParaRPr lang="ru-RU" sz="21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29396" y="1276709"/>
          <a:ext cx="8764438" cy="5218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97864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0" y="0"/>
            <a:ext cx="70008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Празднование 70-летия Победы в </a:t>
            </a:r>
          </a:p>
          <a:p>
            <a:pPr eaLnBrk="0" hangingPunct="0">
              <a:defRPr/>
            </a:pP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Великой Отечественной войне</a:t>
            </a:r>
            <a:endParaRPr lang="ru-RU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Рисунок 3" descr="2NrT6Ngey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6710" y="983411"/>
            <a:ext cx="3699647" cy="3122763"/>
          </a:xfrm>
          <a:prstGeom prst="rect">
            <a:avLst/>
          </a:prstGeom>
        </p:spPr>
      </p:pic>
      <p:pic>
        <p:nvPicPr>
          <p:cNvPr id="6" name="Рисунок 5" descr="2qUGzTDVw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163" y="966518"/>
            <a:ext cx="2702464" cy="2026848"/>
          </a:xfrm>
          <a:prstGeom prst="rect">
            <a:avLst/>
          </a:prstGeom>
        </p:spPr>
      </p:pic>
      <p:pic>
        <p:nvPicPr>
          <p:cNvPr id="8" name="Рисунок 7" descr="28DOcdBj_q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408" y="3029999"/>
            <a:ext cx="2743200" cy="1715200"/>
          </a:xfrm>
          <a:prstGeom prst="rect">
            <a:avLst/>
          </a:prstGeom>
        </p:spPr>
      </p:pic>
      <p:pic>
        <p:nvPicPr>
          <p:cNvPr id="10" name="Рисунок 9" descr="AAfAlv2VKE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30643" y="4235570"/>
            <a:ext cx="3291399" cy="2303253"/>
          </a:xfrm>
          <a:prstGeom prst="rect">
            <a:avLst/>
          </a:prstGeom>
        </p:spPr>
      </p:pic>
      <p:pic>
        <p:nvPicPr>
          <p:cNvPr id="11" name="Рисунок 10" descr="BqRmNbwFA2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67886" y="3890513"/>
            <a:ext cx="2817483" cy="2725947"/>
          </a:xfrm>
          <a:prstGeom prst="rect">
            <a:avLst/>
          </a:prstGeom>
        </p:spPr>
      </p:pic>
      <p:pic>
        <p:nvPicPr>
          <p:cNvPr id="12" name="Рисунок 11" descr="d1gFCPj_mE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21687" y="948906"/>
            <a:ext cx="2107101" cy="3165894"/>
          </a:xfrm>
          <a:prstGeom prst="rect">
            <a:avLst/>
          </a:prstGeom>
        </p:spPr>
      </p:pic>
      <p:pic>
        <p:nvPicPr>
          <p:cNvPr id="13" name="Рисунок 12" descr="jONyfo4_b0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8023" y="4820847"/>
            <a:ext cx="2662208" cy="1776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7864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0" y="0"/>
            <a:ext cx="70008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Реализация полномочий в сфере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культуры, физической </a:t>
            </a: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 и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спорта,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молодёжной политики</a:t>
            </a:r>
            <a:endParaRPr lang="ru-RU" sz="21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29396" y="1276709"/>
          <a:ext cx="8764438" cy="5218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97864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="" xmlns:p14="http://schemas.microsoft.com/office/powerpoint/2010/main" val="3198895865"/>
              </p:ext>
            </p:extLst>
          </p:nvPr>
        </p:nvGraphicFramePr>
        <p:xfrm>
          <a:off x="0" y="1992702"/>
          <a:ext cx="4485736" cy="4865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207034" y="1314181"/>
            <a:ext cx="3743863" cy="687147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участников общественных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молодёжных организаций, чел.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4459855" y="1276709"/>
            <a:ext cx="4416725" cy="1035169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Объём средств, выделяемых из бюджета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«Город Пикалево»  на реализацию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мероприятий в рамках молодёжной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политики, тыс.руб.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63979549"/>
              </p:ext>
            </p:extLst>
          </p:nvPr>
        </p:nvGraphicFramePr>
        <p:xfrm>
          <a:off x="4390845" y="2294626"/>
          <a:ext cx="4641012" cy="443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0" y="0"/>
            <a:ext cx="70008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Реализация полномочий в сфере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культуры, физической </a:t>
            </a: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 и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спорта,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молодёжной политики</a:t>
            </a:r>
            <a:endParaRPr lang="ru-RU" sz="21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7864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0" y="0"/>
            <a:ext cx="70008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Реализация полномочий в сфере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культуры, физической </a:t>
            </a: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 и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спорта,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молодёжной политики</a:t>
            </a:r>
            <a:endParaRPr lang="ru-RU" sz="21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Рисунок 5" descr="IMG_38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78371"/>
            <a:ext cx="3985404" cy="3079630"/>
          </a:xfrm>
          <a:prstGeom prst="rect">
            <a:avLst/>
          </a:prstGeom>
        </p:spPr>
      </p:pic>
      <p:pic>
        <p:nvPicPr>
          <p:cNvPr id="8" name="Рисунок 7" descr="вюбка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11284" y="4554856"/>
            <a:ext cx="3476444" cy="2303144"/>
          </a:xfrm>
          <a:prstGeom prst="rect">
            <a:avLst/>
          </a:prstGeom>
        </p:spPr>
      </p:pic>
      <p:pic>
        <p:nvPicPr>
          <p:cNvPr id="9" name="Рисунок 8" descr="спапкоам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8074" y="1932317"/>
            <a:ext cx="3151519" cy="2631055"/>
          </a:xfrm>
          <a:prstGeom prst="rect">
            <a:avLst/>
          </a:prstGeom>
        </p:spPr>
      </p:pic>
      <p:pic>
        <p:nvPicPr>
          <p:cNvPr id="4" name="Рисунок 3" descr="DSC008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8987" y="3286664"/>
            <a:ext cx="2242869" cy="3571336"/>
          </a:xfrm>
          <a:prstGeom prst="rect">
            <a:avLst/>
          </a:prstGeom>
        </p:spPr>
      </p:pic>
      <p:pic>
        <p:nvPicPr>
          <p:cNvPr id="5" name="Рисунок 4" descr="lIHsTUMSB0Q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037799"/>
            <a:ext cx="3788848" cy="2637054"/>
          </a:xfrm>
          <a:prstGeom prst="rect">
            <a:avLst/>
          </a:prstGeom>
        </p:spPr>
      </p:pic>
      <p:pic>
        <p:nvPicPr>
          <p:cNvPr id="3" name="Рисунок 2" descr="0-Gsp6Jtno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14204" y="1132688"/>
            <a:ext cx="3174520" cy="21367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7864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="" xmlns:p14="http://schemas.microsoft.com/office/powerpoint/2010/main" val="3198895865"/>
              </p:ext>
            </p:extLst>
          </p:nvPr>
        </p:nvGraphicFramePr>
        <p:xfrm>
          <a:off x="0" y="1992702"/>
          <a:ext cx="4485736" cy="4865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207034" y="1314181"/>
            <a:ext cx="3743863" cy="687147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участников общественных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молодёжных организаций, чел.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4459855" y="1276709"/>
            <a:ext cx="4416725" cy="1035169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Объём средств, выделяемых из бюджета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«Город Пикалево»  на реализацию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мероприятий в рамках молодёжной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политики, тыс.руб.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63979549"/>
              </p:ext>
            </p:extLst>
          </p:nvPr>
        </p:nvGraphicFramePr>
        <p:xfrm>
          <a:off x="4390845" y="2294626"/>
          <a:ext cx="4641012" cy="443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0" y="0"/>
            <a:ext cx="70008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Реализация полномочий в сфере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культуры, физической </a:t>
            </a:r>
            <a:r>
              <a:rPr lang="ru-RU" sz="21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культуры и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спорта, </a:t>
            </a:r>
            <a:r>
              <a:rPr lang="ru-RU" sz="21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молодёжной политики</a:t>
            </a:r>
            <a:endParaRPr lang="ru-RU" sz="21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7864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7246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муниципальной программы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малого и среднего предпринимательства на территории монопрофильного муниципального образования «Город Пикалево» (моногорода) </a:t>
            </a:r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>
            <a:off x="129397" y="1262422"/>
            <a:ext cx="4459856" cy="687147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Объём финансовых ресурсов,  направленных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реализацию  мероприятий Программы, руб.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388188" y="2191109"/>
          <a:ext cx="3881888" cy="4244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1" name="Схема 20"/>
          <p:cNvGraphicFramePr/>
          <p:nvPr/>
        </p:nvGraphicFramePr>
        <p:xfrm>
          <a:off x="4649638" y="2087592"/>
          <a:ext cx="4494362" cy="477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2" name="AutoShape 11"/>
          <p:cNvSpPr>
            <a:spLocks noChangeArrowheads="1"/>
          </p:cNvSpPr>
          <p:nvPr/>
        </p:nvSpPr>
        <p:spPr bwMode="auto">
          <a:xfrm>
            <a:off x="4925684" y="1285425"/>
            <a:ext cx="3994030" cy="687147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 мероприятий Программы,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целевые показатели Программы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9454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Grp="1" noChangeArrowheads="1"/>
          </p:cNvSpPr>
          <p:nvPr>
            <p:ph idx="1"/>
          </p:nvPr>
        </p:nvSpPr>
        <p:spPr bwMode="auto">
          <a:xfrm>
            <a:off x="4924425" y="1352551"/>
            <a:ext cx="3886200" cy="85725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indent="0" algn="ctr">
              <a:lnSpc>
                <a:spcPct val="80000"/>
              </a:lnSpc>
              <a:buNone/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Инвестиции в основной </a:t>
            </a: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капитал,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33227575"/>
              </p:ext>
            </p:extLst>
          </p:nvPr>
        </p:nvGraphicFramePr>
        <p:xfrm>
          <a:off x="4622800" y="2019300"/>
          <a:ext cx="4432300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298938" y="1357313"/>
            <a:ext cx="4043677" cy="808657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Сальдированный финансовый </a:t>
            </a:r>
          </a:p>
          <a:p>
            <a:pPr algn="ctr">
              <a:lnSpc>
                <a:spcPct val="80000"/>
              </a:lnSpc>
            </a:pPr>
            <a:r>
              <a:rPr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результат, млн. руб.</a:t>
            </a:r>
            <a:endParaRPr lang="ru-RU" alt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0800" y="50800"/>
            <a:ext cx="72263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Основные социально-экономические показатели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МО «Город Пикалево»</a:t>
            </a:r>
          </a:p>
        </p:txBody>
      </p:sp>
      <p:graphicFrame>
        <p:nvGraphicFramePr>
          <p:cNvPr id="8" name="Объект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97194119"/>
              </p:ext>
            </p:extLst>
          </p:nvPr>
        </p:nvGraphicFramePr>
        <p:xfrm>
          <a:off x="0" y="1885950"/>
          <a:ext cx="4781550" cy="5429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99" y="50800"/>
            <a:ext cx="7825117" cy="774700"/>
          </a:xfrm>
        </p:spPr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Противодействие коррупции в МО «Город Пикалево»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9" name="Рисунок 8" descr="http://s017.radikal.ru/i408/1601/dc/94d3425f64f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630" y="1380227"/>
            <a:ext cx="3200400" cy="202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341543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28.12.2015 -заключительное заседание Комиссии по противодействию коррупции в МО «Город Пикалево»</a:t>
            </a:r>
            <a:endParaRPr lang="ru-RU" sz="12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://i003.radikal.ru/1506/1b/14125701226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6551" y="3968150"/>
            <a:ext cx="4080294" cy="198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734574" y="6056393"/>
            <a:ext cx="37266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29.06.2015 - очередное заседание комиссии по противодействию коррупции в МО «Город Пикалево»</a:t>
            </a:r>
            <a:endParaRPr lang="ru-RU" sz="12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://s018.radikal.ru/i505/1503/05/91089671b3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333" y="1293154"/>
            <a:ext cx="3390181" cy="217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813539" y="347581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10.03.2015 - заседание Комиссии по противодействию коррупции в МО «Город Пикалево»</a:t>
            </a:r>
            <a:endParaRPr lang="ru-RU" sz="1200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99" y="50800"/>
            <a:ext cx="7721601" cy="774700"/>
          </a:xfrm>
        </p:spPr>
        <p:txBody>
          <a:bodyPr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отдельных государственных полномочий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280898" y="1003630"/>
            <a:ext cx="3911540" cy="42862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сфере профилактики безнадзорности и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правонарушений несовершеннолетних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7803" y="1492370"/>
          <a:ext cx="3933646" cy="3122760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3063295"/>
                <a:gridCol w="870351"/>
              </a:tblGrid>
              <a:tr h="46427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Решения Комиссии по делам </a:t>
                      </a:r>
                    </a:p>
                    <a:p>
                      <a:pPr algn="ctr"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несовершеннолетних и защите их прав: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2015 г.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6459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 прекращении производства по делу об административном правонарушении по ст.24.5. КоАП РФ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35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 наложении предупреждений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162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35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 наложении штрафов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233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35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общая сумма наложенных штрафов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226 700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35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добровольно оплачено штрафов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50 600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6419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направлено постановлений  в службу судебных приставов для взыскания административного штрафа на сумму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174 200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27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взыскано службой судебных приставов штрафов на сумму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39 966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4884526" y="1000755"/>
            <a:ext cx="3739012" cy="42862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сфере административных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правонарушений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672641" y="1500996"/>
          <a:ext cx="4212567" cy="3105510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3579803"/>
                <a:gridCol w="632764"/>
              </a:tblGrid>
              <a:tr h="455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Деятельность Административной комиссии МО «Город Пикалево»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2015 г.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45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Проведено заседаний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Административной комиссии  МО «Город Пикалево»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38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Рассмотрено протоколов об административном правонарушении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84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Вынесено постановлений о наложении штрафов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438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Общая сумма наложенных штрафов, из них за нарушение: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105 900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65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правил содержания домашних животных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1 100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475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торговля в не отведенных для этого местах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1 800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77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нарушение правил благоустройства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103 000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52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Вынесено постановлений о предупреждении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2225615" y="4730243"/>
            <a:ext cx="4960190" cy="333462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сфере осуществления первичного воинского учёта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932317" y="5175848"/>
          <a:ext cx="5520907" cy="1474544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4660867"/>
                <a:gridCol w="860040"/>
              </a:tblGrid>
              <a:tr h="388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2015 г.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501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первичном воинском  учёте состоит, чел.: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5 222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242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Численность граждан, подлежащих призыву (призывники):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605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156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Численность офицеров запаса: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284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33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Численность прапорщиков, мичманов, сержантов, старшин, солдат и матросов запаса:</a:t>
                      </a:r>
                    </a:p>
                  </a:txBody>
                  <a:tcPr marL="68580" marR="68580" marT="0" marB="0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4 333</a:t>
                      </a:r>
                    </a:p>
                  </a:txBody>
                  <a:tcPr marL="25400" marR="25400" marT="0" marB="0" anchor="ctr" horzOverflow="overflow">
                    <a:cell3D prstMaterial="dkEdge">
                      <a:bevel prst="artDeco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800" y="50800"/>
            <a:ext cx="7048740" cy="774700"/>
          </a:xfrm>
        </p:spPr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социально-экономического развития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«Город Пикалево» на среднесрочный период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0551" y="1285336"/>
            <a:ext cx="8445260" cy="53455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● Разработка документов стратегического планирования:</a:t>
            </a:r>
          </a:p>
          <a:p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Стратегия социально-экономического развития МО «Город Пикалево» и План реализации Стратегии</a:t>
            </a:r>
          </a:p>
          <a:p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● Утверждение Генерального плана МО «Город Пикалево», разработка Правил землепользования и застройки, Проектов планировки отдельных, привлекательных для инвесторов и застройщиков, территорий муниципального образования</a:t>
            </a:r>
          </a:p>
          <a:p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● Разработка схемы газификации МО «Город Пикалево»</a:t>
            </a:r>
          </a:p>
          <a:p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● Завершение строительства многоквартирного дома</a:t>
            </a:r>
          </a:p>
          <a:p>
            <a:r>
              <a:rPr lang="ru-RU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● Запуск Индустриального парка</a:t>
            </a:r>
            <a:endParaRPr lang="ru-RU" sz="2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:\Экономика\ОТЧЕТЫ\Квартальный отчет\Отчет 2015\Информация для доклада главы об итогах 2015 года\22012014_21.jpg"/>
          <p:cNvPicPr>
            <a:picLocks noChangeAspect="1" noChangeArrowheads="1"/>
          </p:cNvPicPr>
          <p:nvPr/>
        </p:nvPicPr>
        <p:blipFill>
          <a:blip r:embed="rId2" cstate="print">
            <a:lum bright="-23000" contrast="-4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8" descr="Z:\Герб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8" y="1219847"/>
            <a:ext cx="647701" cy="807602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Picture 1" descr="C:\Users\korol\Desktop\leningradsky_oblas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926" y="4518804"/>
            <a:ext cx="664598" cy="864541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8435" name="Picture 3" descr="http://megabook.ru/stream/mediapreview?Height=654&amp;Key=%d0%91%d0%be%d0%ba%d1%81%d0%b8%d1%82%d0%be%d0%b3%d0%be%d1%80%d1%81%d0%ba%20%28%d0%b3%d0%b5%d1%80%d0%b1%29&amp;Width=6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3039" y="2774040"/>
            <a:ext cx="653333" cy="830508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359092" y="442314"/>
            <a:ext cx="7200900" cy="580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Итоги социально-экономического развития муниципального образования «Город Пикалево» Бокситогорского района Ленинградской области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2015 год и задачах на 2016 год</a:t>
            </a:r>
            <a:endParaRPr lang="ru-RU" sz="3600" b="1" dirty="0">
              <a:solidFill>
                <a:schemeClr val="bg1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951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142875" y="1285874"/>
            <a:ext cx="3571875" cy="69532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Среднемесячная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заработная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плата, руб.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Объект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67078216"/>
              </p:ext>
            </p:extLst>
          </p:nvPr>
        </p:nvGraphicFramePr>
        <p:xfrm>
          <a:off x="0" y="1835390"/>
          <a:ext cx="3969109" cy="202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1155940" y="3864633"/>
            <a:ext cx="7168551" cy="494402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Среднемесячная заработная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плата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отраслям экономики, руб.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703774837"/>
              </p:ext>
            </p:extLst>
          </p:nvPr>
        </p:nvGraphicFramePr>
        <p:xfrm>
          <a:off x="-267419" y="4393541"/>
          <a:ext cx="9747849" cy="2464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0"/>
            <a:ext cx="72263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Основные социально-экономические показатели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МО «Город Пикалево»</a:t>
            </a: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4786313" y="1285875"/>
            <a:ext cx="3571875" cy="655068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зарегистрированной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безработицы, %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Объект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03822855"/>
              </p:ext>
            </p:extLst>
          </p:nvPr>
        </p:nvGraphicFramePr>
        <p:xfrm>
          <a:off x="3994030" y="2070340"/>
          <a:ext cx="5149969" cy="1932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86174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75002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kern="0" dirty="0">
                <a:solidFill>
                  <a:schemeClr val="bg1"/>
                </a:solidFill>
              </a:rPr>
              <a:t>Среднесписочная численность работников в экономике на крупных и средних предприятиях, чел. </a:t>
            </a:r>
            <a:r>
              <a:rPr lang="ru-RU" sz="1600" kern="0" dirty="0">
                <a:solidFill>
                  <a:srgbClr val="003366"/>
                </a:solidFill>
              </a:rPr>
              <a:t/>
            </a:r>
            <a:br>
              <a:rPr lang="ru-RU" sz="1600" kern="0" dirty="0">
                <a:solidFill>
                  <a:srgbClr val="003366"/>
                </a:solidFill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75002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kern="0" dirty="0">
                <a:solidFill>
                  <a:schemeClr val="bg1"/>
                </a:solidFill>
              </a:rPr>
              <a:t>Среднесписочная численность работников в экономике на крупных и средних предприятиях, чел. </a:t>
            </a:r>
            <a:r>
              <a:rPr lang="ru-RU" sz="1600" kern="0" dirty="0">
                <a:solidFill>
                  <a:srgbClr val="003366"/>
                </a:solidFill>
              </a:rPr>
              <a:t/>
            </a:r>
            <a:br>
              <a:rPr lang="ru-RU" sz="1600" kern="0" dirty="0">
                <a:solidFill>
                  <a:srgbClr val="003366"/>
                </a:solidFill>
              </a:rPr>
            </a:br>
            <a:endParaRPr lang="ru-RU" dirty="0"/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198408" y="1337635"/>
            <a:ext cx="3502324" cy="448034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численность работающих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крупных и средних организациях, чел.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0"/>
            <a:ext cx="72263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Основные социально-экономические показатели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МО «Город Пикалево»</a:t>
            </a: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3666225" y="966158"/>
          <a:ext cx="5710687" cy="5891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0" y="1000664"/>
          <a:ext cx="3959525" cy="602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10553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494193" y="1317984"/>
            <a:ext cx="7700901" cy="44180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Численность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населения муниципального образования,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чел.</a:t>
            </a:r>
          </a:p>
        </p:txBody>
      </p:sp>
      <p:graphicFrame>
        <p:nvGraphicFramePr>
          <p:cNvPr id="7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922309887"/>
              </p:ext>
            </p:extLst>
          </p:nvPr>
        </p:nvGraphicFramePr>
        <p:xfrm>
          <a:off x="-112142" y="1337095"/>
          <a:ext cx="9256142" cy="2708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0"/>
            <a:ext cx="72263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Основные социально-экономические показатели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МО «Город Пикалево»</a:t>
            </a:r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53951672"/>
              </p:ext>
            </p:extLst>
          </p:nvPr>
        </p:nvGraphicFramePr>
        <p:xfrm>
          <a:off x="4580626" y="4063043"/>
          <a:ext cx="4563374" cy="2794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5141345" y="3678747"/>
            <a:ext cx="3795774" cy="358415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Демографические показатели,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чел.</a:t>
            </a: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462563" y="3649992"/>
            <a:ext cx="3571875" cy="404424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Миграция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населения, чел.</a:t>
            </a:r>
          </a:p>
        </p:txBody>
      </p:sp>
      <p:graphicFrame>
        <p:nvGraphicFramePr>
          <p:cNvPr id="11266" name="Object 2"/>
          <p:cNvGraphicFramePr>
            <a:graphicFrameLocks/>
          </p:cNvGraphicFramePr>
          <p:nvPr/>
        </p:nvGraphicFramePr>
        <p:xfrm>
          <a:off x="0" y="4106174"/>
          <a:ext cx="4727275" cy="2751826"/>
        </p:xfrm>
        <a:graphic>
          <a:graphicData uri="http://schemas.openxmlformats.org/presentationml/2006/ole">
            <p:oleObj spid="_x0000_s11266" name="Worksheet" r:id="rId5" imgW="8439223" imgH="5848470" progId="Excel.Sheet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12317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667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образования </a:t>
            </a:r>
          </a:p>
          <a:p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«Город </a:t>
            </a:r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Пикалево»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0" y="1319842"/>
            <a:ext cx="4347713" cy="448573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доходов бюджета, млн.руб.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4563374" y="1334758"/>
            <a:ext cx="4468483" cy="468163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бюджета, млн.руб.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" y="1863307"/>
          <a:ext cx="4589252" cy="603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166558" y="1509622"/>
          <a:ext cx="4977442" cy="6211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39048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800" y="114985"/>
            <a:ext cx="6845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 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 «Город Пикалево»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67416" y="1354347"/>
          <a:ext cx="8678175" cy="4566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105"/>
                <a:gridCol w="1397479"/>
                <a:gridCol w="1457864"/>
                <a:gridCol w="1457864"/>
                <a:gridCol w="1457863"/>
              </a:tblGrid>
              <a:tr h="56934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 </a:t>
                      </a:r>
                      <a:endParaRPr lang="ru-RU" sz="16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 год</a:t>
                      </a:r>
                      <a:endParaRPr lang="ru-RU" sz="16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2013 год</a:t>
                      </a:r>
                      <a:endParaRPr lang="ru-RU" sz="16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 год</a:t>
                      </a:r>
                      <a:endParaRPr lang="ru-RU" sz="16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6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93630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и обслуживание сетей уличного освещения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525,6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525,6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525,6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578,2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93630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и обслуживание сетей ливневой канализации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1 039,9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943,4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943,4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1 037,7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9363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Санитарная очистка территории муниципального образования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1 392,6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1 259,3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1 476,7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1 607,1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9363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зеленых насаждений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1 536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1 375,2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1 382,1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1 375,2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793630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Ремонт и покраска малых форм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46,2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54,8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104,5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267420" y="6116666"/>
            <a:ext cx="8617788" cy="482541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мероприятий муниципальной программы «Развитие коммунальной, жилищной инфраструктуры и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благоустройства, повышение эффективности в МО «Город Пикалево» (тыс.руб.)</a:t>
            </a:r>
            <a:endParaRPr lang="ru-RU" sz="1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800" y="114985"/>
            <a:ext cx="6845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 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 «Город Пикалево»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29398" y="2087593"/>
          <a:ext cx="4761779" cy="4442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524"/>
                <a:gridCol w="1281036"/>
                <a:gridCol w="1533219"/>
              </a:tblGrid>
              <a:tr h="42269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 </a:t>
                      </a:r>
                      <a:endParaRPr lang="ru-RU" sz="15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5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5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685601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Реконструкция канализационного коллектора по ул.Больничная и</a:t>
                      </a:r>
                      <a:r>
                        <a:rPr lang="ru-RU" sz="1600" b="1" baseline="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ул.Спортивная </a:t>
                      </a:r>
                    </a:p>
                    <a:p>
                      <a:pPr algn="l"/>
                      <a:r>
                        <a:rPr lang="ru-RU" sz="1600" b="1" baseline="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 этап)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467,4 м.п. 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(2014-2015 г.г. – 1028,5 м.п.)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21 661,7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(2014-2015 г.г. –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26,5 млн.руб.)</a:t>
                      </a:r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948906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Замена участка водопроводных сетей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331,6 м.п.</a:t>
                      </a:r>
                      <a:endParaRPr lang="ru-RU" sz="2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2 769,3</a:t>
                      </a:r>
                      <a:endParaRPr lang="ru-RU" sz="2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1259456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схемы водоснабжения и водоотведения МО «Город Пикалево»</a:t>
                      </a:r>
                      <a:endParaRPr lang="ru-RU" sz="16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1 392,6</a:t>
                      </a:r>
                      <a:endParaRPr lang="ru-RU" sz="2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1 607,1</a:t>
                      </a:r>
                      <a:endParaRPr lang="ru-RU" sz="2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198409" y="1337632"/>
            <a:ext cx="8617788" cy="482541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36699"/>
              </a:gs>
              <a:gs pos="100000">
                <a:srgbClr val="182F47"/>
              </a:gs>
            </a:gsLst>
            <a:lin ang="5400000" scaled="1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Реализация мероприятий муниципальной программы «Развитие коммунальной, жилищной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инфраструктуры и благоустройства, повышение эффективности в МО «Город Пикалево» (тыс.руб.)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SCN2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6656714" y="2349261"/>
            <a:ext cx="2593679" cy="2053088"/>
          </a:xfrm>
          <a:prstGeom prst="rect">
            <a:avLst/>
          </a:prstGeom>
        </p:spPr>
      </p:pic>
      <p:pic>
        <p:nvPicPr>
          <p:cNvPr id="6" name="Рисунок 5" descr="DSCN18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690077" y="2392212"/>
            <a:ext cx="2613804" cy="2004564"/>
          </a:xfrm>
          <a:prstGeom prst="rect">
            <a:avLst/>
          </a:prstGeom>
        </p:spPr>
      </p:pic>
      <p:pic>
        <p:nvPicPr>
          <p:cNvPr id="9" name="Рисунок 8" descr="DSCN19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0574" y="4701395"/>
            <a:ext cx="3994030" cy="18460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Iris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титул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иту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итул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итул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итул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asual">
  <a:themeElements>
    <a:clrScheme name="casu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asual">
      <a:majorFont>
        <a:latin typeface="Iris"/>
        <a:ea typeface=""/>
        <a:cs typeface=""/>
      </a:majorFont>
      <a:minorFont>
        <a:latin typeface="Iri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su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u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u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u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u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u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u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u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u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u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u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u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asual">
  <a:themeElements>
    <a:clrScheme name="2_casu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asual">
      <a:majorFont>
        <a:latin typeface="Iris"/>
        <a:ea typeface=""/>
        <a:cs typeface=""/>
      </a:majorFont>
      <a:minorFont>
        <a:latin typeface="Iri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asu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su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su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su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su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asu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su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su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su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su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su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asu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Iris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Iris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casual">
  <a:themeElements>
    <a:clrScheme name="4_casu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asual">
      <a:majorFont>
        <a:latin typeface="Iris"/>
        <a:ea typeface=""/>
        <a:cs typeface=""/>
      </a:majorFont>
      <a:minorFont>
        <a:latin typeface="Iri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asu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asu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asu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asu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asu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asu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asu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asu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asu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asu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asu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asu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asual">
  <a:themeElements>
    <a:clrScheme name="1_casu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asual">
      <a:majorFont>
        <a:latin typeface="Iris"/>
        <a:ea typeface=""/>
        <a:cs typeface=""/>
      </a:majorFont>
      <a:minorFont>
        <a:latin typeface="Iri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asu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u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u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u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u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su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u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u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u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u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u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su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casual">
  <a:themeElements>
    <a:clrScheme name="5_casu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casual">
      <a:majorFont>
        <a:latin typeface="Iris"/>
        <a:ea typeface=""/>
        <a:cs typeface=""/>
      </a:majorFont>
      <a:minorFont>
        <a:latin typeface="Iri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asu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asu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asu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asu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asu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asu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asu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asu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asu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asu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asu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asu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шаблоннн</Template>
  <TotalTime>10417</TotalTime>
  <Words>2781</Words>
  <Application>Microsoft Office PowerPoint</Application>
  <PresentationFormat>Экран (4:3)</PresentationFormat>
  <Paragraphs>554</Paragraphs>
  <Slides>33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3_Специальное оформление</vt:lpstr>
      <vt:lpstr>Тема1</vt:lpstr>
      <vt:lpstr>casual</vt:lpstr>
      <vt:lpstr>2_casual</vt:lpstr>
      <vt:lpstr>1_Специальное оформление</vt:lpstr>
      <vt:lpstr>2_Специальное оформление</vt:lpstr>
      <vt:lpstr>4_casual</vt:lpstr>
      <vt:lpstr>1_casual</vt:lpstr>
      <vt:lpstr>5_casual</vt:lpstr>
      <vt:lpstr>Специальное оформление</vt:lpstr>
      <vt:lpstr>Worksheet</vt:lpstr>
      <vt:lpstr>Слайд 1</vt:lpstr>
      <vt:lpstr>Слайд 2</vt:lpstr>
      <vt:lpstr> Основные социально-экономические показатели   МО «Город Пикалево»</vt:lpstr>
      <vt:lpstr>Слайд 4</vt:lpstr>
      <vt:lpstr>Слайд 5</vt:lpstr>
      <vt:lpstr>Слайд 6</vt:lpstr>
      <vt:lpstr>Слайд 7</vt:lpstr>
      <vt:lpstr>Жилищно-коммунальное хозяйство  МО «Город Пикалево» </vt:lpstr>
      <vt:lpstr>Жилищно-коммунальное хозяйство  МО «Город Пикалево» </vt:lpstr>
      <vt:lpstr>Жилищно-коммунальное хозяйство  МО «Город Пикалево» </vt:lpstr>
      <vt:lpstr>Слайд 11</vt:lpstr>
      <vt:lpstr>Слайд 12</vt:lpstr>
      <vt:lpstr>Жилищно-коммунальное хозяйство  МО «Город Пикалево» </vt:lpstr>
      <vt:lpstr>Слайд 14</vt:lpstr>
      <vt:lpstr>Реализация полномочий по организации ритуальных услуг </vt:lpstr>
      <vt:lpstr>Слайд 16</vt:lpstr>
      <vt:lpstr>Капитальный ремонт общего имущества в многоквартирных домах МО «Город Пикалево»</vt:lpstr>
      <vt:lpstr>Строительство жилья в МО «Город Пикалево»</vt:lpstr>
      <vt:lpstr>Слайд 19</vt:lpstr>
      <vt:lpstr>Слайд 20</vt:lpstr>
      <vt:lpstr>Реализация жилищной политики в  МО «Город Пикалево»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Противодействие коррупции в МО «Город Пикалево»</vt:lpstr>
      <vt:lpstr>Исполнение отдельных государственных полномочий</vt:lpstr>
      <vt:lpstr>Задачи социально-экономического развития  МО «Город Пикалево» на среднесрочный период </vt:lpstr>
      <vt:lpstr>Слайд 33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admin-nout</dc:creator>
  <cp:lastModifiedBy>korol</cp:lastModifiedBy>
  <cp:revision>293</cp:revision>
  <dcterms:created xsi:type="dcterms:W3CDTF">2015-02-13T12:36:26Z</dcterms:created>
  <dcterms:modified xsi:type="dcterms:W3CDTF">2016-02-17T13:28:49Z</dcterms:modified>
</cp:coreProperties>
</file>